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758" r:id="rId2"/>
    <p:sldMasterId id="2147483766" r:id="rId3"/>
  </p:sldMasterIdLst>
  <p:notesMasterIdLst>
    <p:notesMasterId r:id="rId22"/>
  </p:notesMasterIdLst>
  <p:sldIdLst>
    <p:sldId id="256" r:id="rId4"/>
    <p:sldId id="553" r:id="rId5"/>
    <p:sldId id="262" r:id="rId6"/>
    <p:sldId id="554" r:id="rId7"/>
    <p:sldId id="442" r:id="rId8"/>
    <p:sldId id="260" r:id="rId9"/>
    <p:sldId id="555" r:id="rId10"/>
    <p:sldId id="261" r:id="rId11"/>
    <p:sldId id="263" r:id="rId12"/>
    <p:sldId id="556" r:id="rId13"/>
    <p:sldId id="258" r:id="rId14"/>
    <p:sldId id="557" r:id="rId15"/>
    <p:sldId id="550" r:id="rId16"/>
    <p:sldId id="558" r:id="rId17"/>
    <p:sldId id="559" r:id="rId18"/>
    <p:sldId id="480" r:id="rId19"/>
    <p:sldId id="273" r:id="rId20"/>
    <p:sldId id="478"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97" userDrawn="1">
          <p15:clr>
            <a:srgbClr val="A4A3A4"/>
          </p15:clr>
        </p15:guide>
        <p15:guide id="2" pos="2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Donihoo" initials="RD" lastIdx="12" clrIdx="0">
    <p:extLst>
      <p:ext uri="{19B8F6BF-5375-455C-9EA6-DF929625EA0E}">
        <p15:presenceInfo xmlns:p15="http://schemas.microsoft.com/office/powerpoint/2012/main" userId="S::rdonihoo@acep.org::2a135912-8cb6-400e-a960-badaa5b92f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C96"/>
    <a:srgbClr val="023649"/>
    <a:srgbClr val="1A547A"/>
    <a:srgbClr val="44BAE7"/>
    <a:srgbClr val="DCDCDF"/>
    <a:srgbClr val="E6E6E6"/>
    <a:srgbClr val="B7B7BE"/>
    <a:srgbClr val="5F5F5F"/>
    <a:srgbClr val="AFAFB4"/>
    <a:srgbClr val="A2A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393" autoAdjust="0"/>
  </p:normalViewPr>
  <p:slideViewPr>
    <p:cSldViewPr snapToGrid="0">
      <p:cViewPr varScale="1">
        <p:scale>
          <a:sx n="126" d="100"/>
          <a:sy n="126" d="100"/>
        </p:scale>
        <p:origin x="1194" y="90"/>
      </p:cViewPr>
      <p:guideLst>
        <p:guide orient="horz" pos="1597"/>
        <p:guide pos="272"/>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8d0692b90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78d0692b90_2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g78d0692b90_2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d0692b90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And we now have a powerful alternative, to initiate the best treatment for OUD in the emergency department. This used to be exclusively the domain of addiction specialists, but emergency providers are now empowered to move patients with opioid use disorder to recovery using medications for opioid use disorder.</a:t>
            </a:r>
          </a:p>
          <a:p>
            <a:pPr marL="0" lvl="0" indent="0" algn="l" rtl="0">
              <a:spcBef>
                <a:spcPts val="0"/>
              </a:spcBef>
              <a:spcAft>
                <a:spcPts val="0"/>
              </a:spcAft>
              <a:buNone/>
            </a:pPr>
            <a:endParaRPr dirty="0"/>
          </a:p>
        </p:txBody>
      </p:sp>
      <p:sp>
        <p:nvSpPr>
          <p:cNvPr id="284" name="Google Shape;284;g78d0692b9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1153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dirty="0"/>
              <a:t>There are two opioid agonists used for medication assisted treatment, the first is methadone. methadone is a long acting full mu receptor agonist and treating the patient with 10 mg IM or 20 mg PO will reliably abolish withdrawal symptoms and cravings in most patients. IM is preferred to guarantee drug delivery, especially in the vomiting patient. </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Using methadone to treat opioid withdrawal is preferable to non-opioids in most circumstances, but there are a few problems with methadone, and the first is that you can’t prescribe it for addiction, so it’s a very temporary solution.</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and because it’s a full agonist, it’s associated with all the harms of the full agonists, most importantly respiratory depression. so the withdrawal patient treated with methadone and discharged, who then uses street opioids, will in some cases be particularly susceptible to respiratory depression from the methadone plus whatever they’re using on the street. And methadone offers no protection against the dangerous effects of street opioids, whereas the patient treated with buprenorphine is relatively safe from overdose while they are therapeutic on </a:t>
            </a:r>
            <a:r>
              <a:rPr lang="en-US" dirty="0" err="1"/>
              <a:t>bup</a:t>
            </a:r>
            <a:endParaRPr lang="en-US" dirty="0"/>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buprenorphine is a much better option because it’s so much safer than methadone, blocks the action of other opioids (like unpredictable street opioids), and can acquired by prescription; so treating OWS with methadone misses the opportunity to initiate </a:t>
            </a:r>
            <a:r>
              <a:rPr lang="en-US" dirty="0" err="1"/>
              <a:t>bup</a:t>
            </a:r>
            <a:r>
              <a:rPr lang="en-US" dirty="0"/>
              <a:t>.</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Methadone should therefore be thought of as a second line agent in the treatment of opioid withdrawal or opioid use disorder, after methadone. Patients who are already enrolled in a methadone program should generally be treated with a withdrawal suppression dose of methadone, as we will discuss in a moment, but most other patients in withdrawal should be treated with buprenorphine. </a:t>
            </a:r>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8d0692b90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78d0692b90_2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sz="1100" dirty="0"/>
              <a:t>buprenorphine is a pharmacologically complex and extremely cool drug that has not been in the emergency provider’s toolbox, until now. </a:t>
            </a:r>
            <a:endParaRPr lang="en-US" dirty="0"/>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Buprenorphine is a partial mu receptor agonist which means that there is a ceiling effect to both its euphoriant potential and its toxicity - buprenorphine is remarkably safe in overdose–you can still die by overdosing on </a:t>
            </a:r>
            <a:r>
              <a:rPr lang="en-US" sz="1100" dirty="0" err="1"/>
              <a:t>bup</a:t>
            </a:r>
            <a:r>
              <a:rPr lang="en-US" sz="1100" dirty="0"/>
              <a:t>–especially with </a:t>
            </a:r>
            <a:r>
              <a:rPr lang="en-US" sz="1100" dirty="0" err="1"/>
              <a:t>coingestants</a:t>
            </a:r>
            <a:r>
              <a:rPr lang="en-US" sz="1100" dirty="0"/>
              <a:t>–and many people have–but it is much, much safer than methadone.</a:t>
            </a:r>
            <a:endParaRPr lang="en-US" dirty="0"/>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at the same time, buprenorphine has a higher affinity for the mu receptor than just about every other opioid, which is very important because if you have oxy or heroin in your system and you take </a:t>
            </a:r>
            <a:r>
              <a:rPr lang="en-US" sz="1100" dirty="0" err="1"/>
              <a:t>bup</a:t>
            </a:r>
            <a:r>
              <a:rPr lang="en-US" sz="1100" dirty="0"/>
              <a:t>, the </a:t>
            </a:r>
            <a:r>
              <a:rPr lang="en-US" sz="1100" dirty="0" err="1"/>
              <a:t>bup</a:t>
            </a:r>
            <a:r>
              <a:rPr lang="en-US" sz="1100" dirty="0"/>
              <a:t> will replace them on the mu receptor, but because </a:t>
            </a:r>
            <a:r>
              <a:rPr lang="en-US" sz="1100" dirty="0" err="1"/>
              <a:t>bup</a:t>
            </a:r>
            <a:r>
              <a:rPr lang="en-US" sz="1100" dirty="0"/>
              <a:t> is a partial agonist replacing a full agonist, the patient will withdraw. So buprenorphine is very effective at relieving withdrawal symptoms for most opioid dependent patients, but if an opioid dependent patient is not in withdrawal, buprenorphine will precipitate withdrawal. </a:t>
            </a:r>
            <a:endParaRPr lang="en-US" dirty="0"/>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Partial agonism means you do not get high in the same way that you do with other opioids and when you have </a:t>
            </a:r>
            <a:r>
              <a:rPr lang="en-US" sz="1100" dirty="0" err="1"/>
              <a:t>bup</a:t>
            </a:r>
            <a:r>
              <a:rPr lang="en-US" sz="1100" dirty="0"/>
              <a:t> in your system heroin and oxy won’t work, because </a:t>
            </a:r>
            <a:r>
              <a:rPr lang="en-US" sz="1100" dirty="0" err="1"/>
              <a:t>bup</a:t>
            </a:r>
            <a:r>
              <a:rPr lang="en-US" sz="1100" dirty="0"/>
              <a:t> has a higher receptor affinity, this is called buprenorphine blockade.</a:t>
            </a:r>
            <a:endParaRPr lang="en-US" dirty="0"/>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So buprenorphine at its best abolishes withdrawal, abolishes cravings, and protects the patient from overdose and other opioid abuse harms, it seems like the perfect drug to treat opioid addiction.</a:t>
            </a:r>
            <a:endParaRPr lang="en-US" dirty="0"/>
          </a:p>
        </p:txBody>
      </p:sp>
      <p:sp>
        <p:nvSpPr>
          <p:cNvPr id="144" name="Google Shape;144;g78d0692b90_2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extLst>
      <p:ext uri="{BB962C8B-B14F-4D97-AF65-F5344CB8AC3E}">
        <p14:creationId xmlns:p14="http://schemas.microsoft.com/office/powerpoint/2010/main" val="3115190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SzPts val="1800"/>
              <a:buNone/>
            </a:pPr>
            <a:r>
              <a:rPr lang="en-US" sz="1100" dirty="0"/>
              <a:t>but of course it’s not perfect. Buprenorphine itself is can be abused, especially when it’s crushed and injected, so the preferred preparation when </a:t>
            </a:r>
            <a:r>
              <a:rPr lang="en-US" sz="1100" dirty="0" err="1"/>
              <a:t>bup</a:t>
            </a:r>
            <a:r>
              <a:rPr lang="en-US" sz="1100" dirty="0"/>
              <a:t> is used to treat addiction is the combination of buprenorphine and naloxone, best known by its trade name Suboxone but now available as generic </a:t>
            </a:r>
            <a:r>
              <a:rPr lang="en-US" sz="1100" dirty="0" err="1"/>
              <a:t>bup-nalox</a:t>
            </a:r>
            <a:r>
              <a:rPr lang="en-US" sz="1100" dirty="0"/>
              <a:t>. The naloxone component has minimal bioavailability and for most patients has minimal effect when suboxone is taken under the tongue as intended; the naloxone component is designed to only act as a mu receptor antagonist when the drug is abused by injecting it. The purpose of the naloxone in Suboxone is only to prevent abuse by injection, and for most patients it has no other effect, and the withdrawal that can be seen when </a:t>
            </a:r>
            <a:r>
              <a:rPr lang="en-US" sz="1100" dirty="0" err="1"/>
              <a:t>bup-nalox</a:t>
            </a:r>
            <a:r>
              <a:rPr lang="en-US" sz="1100" dirty="0"/>
              <a:t> is taken sublingually is precipitated by the buprenorphine itself, not the naloxone.</a:t>
            </a:r>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However, despite the classic teaching, it has become clear that a minority of patients will experience what is usually mild forms of precipitated withdrawal from the naloxone, even when the drug is taken properly. Furthermore, though the </a:t>
            </a:r>
            <a:r>
              <a:rPr lang="en-US" sz="1100" dirty="0" err="1"/>
              <a:t>monoproduct</a:t>
            </a:r>
            <a:r>
              <a:rPr lang="en-US" sz="1100" dirty="0"/>
              <a:t> (without the naloxone additive) has higher street value, we know that the addition of naloxone to the </a:t>
            </a:r>
            <a:r>
              <a:rPr lang="en-US" sz="1100" dirty="0" err="1"/>
              <a:t>bup</a:t>
            </a:r>
            <a:r>
              <a:rPr lang="en-US" sz="1100" dirty="0"/>
              <a:t> has at best a modest effect on preventing abuse. Therefore, it is appropriate to use the </a:t>
            </a:r>
            <a:r>
              <a:rPr lang="en-US" sz="1100" dirty="0" err="1"/>
              <a:t>monoproduct</a:t>
            </a:r>
            <a:r>
              <a:rPr lang="en-US" sz="1100" dirty="0"/>
              <a:t> instead of the combination product when administering the drug in the ED, and patients who say they do better with the </a:t>
            </a:r>
            <a:r>
              <a:rPr lang="en-US" sz="1100" dirty="0" err="1"/>
              <a:t>monoproduct</a:t>
            </a:r>
            <a:r>
              <a:rPr lang="en-US" sz="1100" dirty="0"/>
              <a:t> should be prescribed the </a:t>
            </a:r>
            <a:r>
              <a:rPr lang="en-US" sz="1100" dirty="0" err="1"/>
              <a:t>monoproduct</a:t>
            </a:r>
            <a:r>
              <a:rPr lang="en-US" sz="1100" dirty="0"/>
              <a:t>, unless there is a significant concern for diversion.</a:t>
            </a:r>
            <a:endParaRPr lang="en-US" dirty="0"/>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Buprenorphine is relatively slow onset, which further reduces its abusability and like methadone has a long, dose-dependent duration of action, but because of its ceiling effect, can be used safely in ridiculously high doses to prolong the interval to 3 days, 4 days, even 5 days, extremely cool.</a:t>
            </a:r>
            <a:endParaRPr lang="en-US" dirty="0"/>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All clinicians can administer buprenorphine in the ED to treat opioid withdrawal in the ED but to write an outpatient prescription for buprenorphine for addiction for the moment at least requires a special addendum to your DEA license called an X-waiver, which for physicians means an application process and 8 hours of training. There is widespread and mounting support to deregulate buprenorphine, to X the X waiver, but this requires an act of congress so until that happens everyone can write for oxycontin, a massively dangerous, massively abuse-prone opioid, but in order to prescribe buprenorphine, a comparatively safe opioid that treats addiction, you have to jump through a series of hoops so very few docs can prescribe </a:t>
            </a:r>
            <a:r>
              <a:rPr lang="en-US" sz="1100" dirty="0" err="1"/>
              <a:t>bup</a:t>
            </a:r>
            <a:r>
              <a:rPr lang="en-US" sz="1100" dirty="0"/>
              <a:t>. </a:t>
            </a:r>
            <a:endParaRPr lang="en-US" dirty="0"/>
          </a:p>
          <a:p>
            <a:pPr marL="0" lvl="0" indent="0" algn="l" rtl="0">
              <a:spcBef>
                <a:spcPts val="0"/>
              </a:spcBef>
              <a:spcAft>
                <a:spcPts val="0"/>
              </a:spcAft>
              <a:buSzPts val="1800"/>
              <a:buNone/>
            </a:pPr>
            <a:endParaRPr lang="en-US" sz="1100" dirty="0"/>
          </a:p>
          <a:p>
            <a:pPr marL="0" lvl="0" indent="0" algn="l" rtl="0">
              <a:spcBef>
                <a:spcPts val="0"/>
              </a:spcBef>
              <a:spcAft>
                <a:spcPts val="0"/>
              </a:spcAft>
              <a:buSzPts val="1800"/>
              <a:buNone/>
            </a:pPr>
            <a:r>
              <a:rPr lang="en-US" sz="1100" dirty="0"/>
              <a:t>However after you administer in the ED, which everyone can do, the patient can return to the ED for up to 72 hours to receive further doses of buprenorphine (by a non-waivered provider). So you don’t need a cohort of waivered providers to initiate </a:t>
            </a:r>
            <a:r>
              <a:rPr lang="en-US" sz="1100" dirty="0" err="1"/>
              <a:t>bup</a:t>
            </a:r>
            <a:r>
              <a:rPr lang="en-US" sz="1100" dirty="0"/>
              <a:t> in the ED, you can administer the drug for 3 days whether waivered or not, which is long enough in most settings to get the patient to a clinic-based waivered provider.</a:t>
            </a: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952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SzPts val="1800"/>
              <a:buNone/>
            </a:pPr>
            <a:r>
              <a:rPr lang="en-US" dirty="0"/>
              <a:t>patients with OUD who are not already enrolled in an MOUD-based treatment program should all be offered MOUD treatment. if the patient is withdrawing, this represents a particularly important moment both because of how vulnerable OUD patients in withdrawal are, and that being in withdrawal facilitates treatment with buprenorphine.</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we use the clinical opiate withdrawal scale, which can be performed very quickly and scores withdrawal severity from 0 to 48, the higher the score, the better buprenorphine will work. If the score is zero or very low, there is the risk that buprenorphine will precipitate withdrawal, but many of these patients will do very well with unobserved (home) initiation, which requires a waivered prescriber to write a prescription, and the patient has to be able to fill that prescription. </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all patients with OUD should receive harm reduction efforts [see next module] and a referral to outpatient comprehensive addiction care. the more robust the follow-up, the better; ideally an appointment would be made for the patient and the ED provider would speak with the outpatient provider in a </a:t>
            </a:r>
            <a:r>
              <a:rPr lang="en-US" i="1" dirty="0"/>
              <a:t>warm handoff.</a:t>
            </a: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771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l" rtl="0">
              <a:spcBef>
                <a:spcPts val="0"/>
              </a:spcBef>
              <a:spcAft>
                <a:spcPts val="0"/>
              </a:spcAft>
              <a:buSzPts val="1800"/>
              <a:buNone/>
            </a:pPr>
            <a:r>
              <a:rPr lang="en-US" dirty="0"/>
              <a:t>When an opioid-dependent person stops using, eventually they will develop spontaneous or abstinence withdrawal.    Precipitated withdrawal occurs suddenly, when an opioid-dependent person is exposed to an antagonist or partial agonist. Precipitated withdrawal can be very severe and occasionally dangerous in patients who cannot tolerate the extreme hyperadrenergic state. </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the most common case is the opioid overdose patient who is rescued with naloxone and is now in precipitated withdrawal. These patients are often distressed and miserable. Theoretically ideal treatment is to use buprenorphine to simultaneously treat withdrawal and transition the patient to OUD treatment, and early data suggests that this works–the dose is 16 mg SL, with up to another 16 mg if needed. However this approach may not always work, and the pharmacology can be complex. At the moment, providers who treat naloxone-precipitated withdrawal with buprenorphine should verbally consent the patient and be ready to manage both failure to alleviate withdrawal symptoms and the development of opioid toxicity (both appear to be distinctly uncommon, but, again, data and experience are very preliminary).</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The classic approach is to use non-agonists. this generally works reasonably well for NPW, as naloxone is relatively short lived. Once the naloxone has worn off (2-3 hours), the patient should be offered harm reduction maneuvers and reassessed for candidacy for MOUD. Precipitated withdrawal can be very severe and may require high doses of multi-modal therapy.</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Buprenorphine-precipitated withdrawal is probably best treated with more buprenorphine (≥16 mg), though, again, experience and data are quite limited. Non-agonist treatment may also be effective, but given the long half-life of </a:t>
            </a:r>
            <a:r>
              <a:rPr lang="en-US" dirty="0" err="1"/>
              <a:t>bup</a:t>
            </a:r>
            <a:r>
              <a:rPr lang="en-US" dirty="0"/>
              <a:t>, may require long durations of treatment.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50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800"/>
              <a:buNone/>
            </a:pPr>
            <a:r>
              <a:rPr lang="en-US" dirty="0"/>
              <a:t>many emergency departments frequently care for patients who have missed their methadone dose. these patients may present specifically for this reason, or they may have another problem (MVC, pneumonia, </a:t>
            </a:r>
            <a:r>
              <a:rPr lang="en-US" dirty="0" err="1"/>
              <a:t>etc</a:t>
            </a:r>
            <a:r>
              <a:rPr lang="en-US" dirty="0"/>
              <a:t>) that caused them to seek care and miss their methadone dose.</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whenever a patient on methadone maintenance treatment (MMT) presents to the ED with missed methadone, the clinic/prescriber should be contacted. it is common for patients to present after the clinic has closed, however. </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methadone has a very long half-life and most MMT patients can miss a single dose without developing any withdrawal symptoms whatsoever. patients with complaints of missed methadone who do not have any objective signs of withdrawal are appropriately managed with no treatments (or non-agonist treatments) and referral back to their clinic the following day.</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if signs or concerning symptoms of withdrawal are present, the appropriate management is to provide a </a:t>
            </a:r>
            <a:r>
              <a:rPr lang="en-US" b="1" dirty="0"/>
              <a:t>withdrawal suppression dose</a:t>
            </a:r>
            <a:r>
              <a:rPr lang="en-US" dirty="0"/>
              <a:t> of methadone, which is 10 mg IM or 20 mg PO. All else being equal, IM is preferred as absorption is guaranteed.  there are several reasons why MMT patients presenting with missed methadone and expected to be discharged should not be given their full dose, even if their dose is confirmed with the clinic, having to do with how dangerous methadone is (compared to </a:t>
            </a:r>
            <a:r>
              <a:rPr lang="en-US" dirty="0" err="1"/>
              <a:t>bup</a:t>
            </a:r>
            <a:r>
              <a:rPr lang="en-US" dirty="0"/>
              <a:t>), how unreliable even confirmed dosing is, and continuity of care.</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a:t>patients being admitted can be given a withdrawal suppression dose until a conversation is had with their MMT prescriber/clinic, at which point the patient can (and should) receive their usual daily dose of methadone each day of their hospital admission.</a:t>
            </a:r>
          </a:p>
          <a:p>
            <a:pPr marL="158750" indent="0">
              <a:buNone/>
            </a:pPr>
            <a:endParaRPr lang="en-US"/>
          </a:p>
        </p:txBody>
      </p:sp>
    </p:spTree>
    <p:extLst>
      <p:ext uri="{BB962C8B-B14F-4D97-AF65-F5344CB8AC3E}">
        <p14:creationId xmlns:p14="http://schemas.microsoft.com/office/powerpoint/2010/main" val="2824911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78d0692b90_2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78d0692b90_2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71" name="Google Shape;371;g78d0692b90_2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8d0692b90_2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78d0692b90_2_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g78d0692b90_2_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8d0692b90_2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US" dirty="0"/>
              <a:t>OWS can be literally unbearable. some people addicted to opioids would rather die than suffer OWS, they spend their lives terrified, moment to moment, of losing their supply of opioids and withdrawing. Once you understand this, the way that people with OUD behave makes a lot more sense.</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quotes c/o Zack </a:t>
            </a:r>
            <a:r>
              <a:rPr lang="en-US" dirty="0" err="1"/>
              <a:t>Repanshek</a:t>
            </a:r>
            <a:endParaRPr lang="en-US" dirty="0"/>
          </a:p>
          <a:p>
            <a:pPr marL="158750" indent="0">
              <a:buNone/>
            </a:pPr>
            <a:endParaRPr lang="en-US" dirty="0"/>
          </a:p>
          <a:p>
            <a:pPr marL="0" lvl="0" indent="0" algn="l" rtl="0">
              <a:spcBef>
                <a:spcPts val="0"/>
              </a:spcBef>
              <a:spcAft>
                <a:spcPts val="0"/>
              </a:spcAft>
              <a:buNone/>
            </a:pPr>
            <a:endParaRPr lang="en-US" dirty="0"/>
          </a:p>
        </p:txBody>
      </p:sp>
      <p:sp>
        <p:nvSpPr>
          <p:cNvPr id="278" name="Google Shape;278;g78d0692b90_2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Here are the main specific symptoms of opioid withdrawal. Humans have a natural system of endogenous opioid production that modulates opioid receptors all over the body. With daily exogenous opioid consumption, this system, which regulates our mood, GI motility, autonomic tone and of course pain, is thrown into disarray and when an opioid dependent person abruptly stops taking opioids, the effects are often dramatic across multiple organ systems.</a:t>
            </a:r>
          </a:p>
          <a:p>
            <a:pPr marL="158750" indent="0">
              <a:buNone/>
            </a:pPr>
            <a:endParaRPr lang="en-U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D646-648C-4F70-8EFE-E6ED5A188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3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SzPts val="1800"/>
              <a:buNone/>
            </a:pPr>
            <a:r>
              <a:rPr lang="en-US" dirty="0"/>
              <a:t>There are a variety of non-opioid medications used to treat the symptoms of opioid withdrawal. the best known and most-studied is clonidine, a centrally acting alpha-two receptor agonist that acts as a sympatholytic. Though clonidine isn’t going to be sufficient for most patients by itself, it modestly improves the hyperadrenergic symptoms of opioid withdrawal and when combined with other agents can offer adequate symptom relief. there are a couple of clonidine analogs that have an evolving role in this context: dexmedetomidine, trade name </a:t>
            </a:r>
            <a:r>
              <a:rPr lang="en-US" dirty="0" err="1"/>
              <a:t>precedex</a:t>
            </a:r>
            <a:r>
              <a:rPr lang="en-US" dirty="0"/>
              <a:t>, is a parenteral alpha-2 agonist that has more pronounced CNS effects–sedation–compared to the hypotension and bradycardia you can see with clonidine. Dexmedetomidine is usually given intravenously as a loading dose followed by an infusion, though it can be used intramuscularly and may be a valuable addition to our sedative armamentarium for agitation of any sort, including opioid withdrawal, though data is at the moment quite limited. </a:t>
            </a:r>
            <a:r>
              <a:rPr lang="en-US" dirty="0" err="1"/>
              <a:t>Lofexidine</a:t>
            </a:r>
            <a:r>
              <a:rPr lang="en-US" dirty="0"/>
              <a:t> is another alpha-2 agonist that has been in use since the 1980s but was just approved by the FDA for the treatment of opioid withdrawal a few weeks ago and will be marketed in the US under trade name </a:t>
            </a:r>
            <a:r>
              <a:rPr lang="en-US" dirty="0" err="1"/>
              <a:t>Lucemyra</a:t>
            </a:r>
            <a:r>
              <a:rPr lang="en-US" dirty="0"/>
              <a:t>. </a:t>
            </a:r>
            <a:r>
              <a:rPr lang="en-US" dirty="0" err="1"/>
              <a:t>Lofexidine</a:t>
            </a:r>
            <a:r>
              <a:rPr lang="en-US" dirty="0"/>
              <a:t> has been demonstrated to be effective in treating some symptoms of opioid withdrawal with fewer cardiovascular effects than clonidine, however it is MUCH more expensive than clonidine, so not widely used at the moment.</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Pain can be treated with simple analgesics, NSAIDs and acetaminophen. Because these patients are often not tolerating PO, ketorolac is often used. Muscle relaxant type drugs like gabapentin, baclofen and tizanidine are often used for patients with prominent myalgias and arthralgias.</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OWS patients will often have severe vomiting, diarrhea, and abdominal cramping, and we can take the edge off of these symptoms with any of the usual therapies we offer to patients with GI distress, many of which also have analgesic or sedating effects, which is welcome in this context. ondansetron is commonly used, and the preferred phenothiazine is promethazine because it’s so sedating. antispasmodics and antidiarrheal medications like loperamide and dicyclomine are often used, as well as antihistamines like diphenhydramine or hydroxyzine.</a:t>
            </a:r>
          </a:p>
          <a:p>
            <a:pPr marL="0" lvl="0" indent="0" algn="l" rtl="0">
              <a:spcBef>
                <a:spcPts val="0"/>
              </a:spcBef>
              <a:spcAft>
                <a:spcPts val="0"/>
              </a:spcAft>
              <a:buSzPts val="1800"/>
              <a:buNone/>
            </a:pPr>
            <a:endParaRPr lang="en-US" dirty="0"/>
          </a:p>
          <a:p>
            <a:pPr marL="0" lvl="0" indent="0" algn="l" rtl="0">
              <a:spcBef>
                <a:spcPts val="0"/>
              </a:spcBef>
              <a:spcAft>
                <a:spcPts val="0"/>
              </a:spcAft>
              <a:buSzPts val="1800"/>
              <a:buNone/>
            </a:pPr>
            <a:r>
              <a:rPr lang="en-US" dirty="0"/>
              <a:t>In many cases, the non-opioid treatments that “work best” for patients with significant opioid withdrawal are the agents used to treat “agitation and </a:t>
            </a:r>
            <a:r>
              <a:rPr lang="en-US" dirty="0" err="1"/>
              <a:t>restlessness:”antipsychotics</a:t>
            </a:r>
            <a:r>
              <a:rPr lang="en-US" dirty="0"/>
              <a:t> like the sedating butyrophenones (haloperidol or </a:t>
            </a:r>
            <a:r>
              <a:rPr lang="en-US" dirty="0" err="1"/>
              <a:t>droperidol</a:t>
            </a:r>
            <a:r>
              <a:rPr lang="en-US" dirty="0"/>
              <a:t>) or newer drugs such as olanzapine, as well as ketamine, which is an analgesic, sedative, or anesthetic, depending on the dose. Benzodiazepines are of course very effective sedatives but be careful with benzos in OWS because they depress respiration, and if the withdrawal is precipitated (by naloxone), there may be a recrudescence of opioid toxicity where having benzos on board could be dangerous; or the patient may leave AMA and use opioids, which, combined with benzos, are particularly dangerous. We use these agents to treat agitation and restlessness but ‘agitation and restlessness’ should also be in quotes because what’s going on, when you use these powerful sedatives to treat opioid withdrawal, is you’re just snowing the patient. </a:t>
            </a:r>
          </a:p>
          <a:p>
            <a:pPr marL="0" lvl="0" indent="0" algn="l" rtl="0">
              <a:spcBef>
                <a:spcPts val="0"/>
              </a:spcBef>
              <a:spcAft>
                <a:spcPts val="0"/>
              </a:spcAft>
              <a:buSzPts val="1800"/>
              <a:buNone/>
            </a:pPr>
            <a:endParaRPr lang="en-US" dirty="0"/>
          </a:p>
        </p:txBody>
      </p:sp>
    </p:spTree>
    <p:extLst>
      <p:ext uri="{BB962C8B-B14F-4D97-AF65-F5344CB8AC3E}">
        <p14:creationId xmlns:p14="http://schemas.microsoft.com/office/powerpoint/2010/main" val="295707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8d0692b90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78d0692b90_2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lang="en-US" dirty="0"/>
          </a:p>
        </p:txBody>
      </p:sp>
      <p:sp>
        <p:nvSpPr>
          <p:cNvPr id="265" name="Google Shape;265;g78d0692b90_2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d0692b90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And this points to one of the problems with the use of non-opioid medications to treat opioid withdrawal, which is that while you can take the edge off some of the symptoms, you’re not treating the problem, and so patients in severe opioid withdrawal are not going to be adequately managed with non-opioids for the same reason that a patient who has severe pain from appendicitis is not going to be adequately managed with opioids.</a:t>
            </a:r>
          </a:p>
          <a:p>
            <a:pPr marL="0" lvl="0" indent="0" algn="l" rtl="0">
              <a:spcBef>
                <a:spcPts val="0"/>
              </a:spcBef>
              <a:spcAft>
                <a:spcPts val="0"/>
              </a:spcAft>
              <a:buNone/>
            </a:pPr>
            <a:endParaRPr dirty="0"/>
          </a:p>
        </p:txBody>
      </p:sp>
      <p:sp>
        <p:nvSpPr>
          <p:cNvPr id="284" name="Google Shape;284;g78d0692b9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473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8d0692b90_2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78d0692b90_2_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sz="1200" dirty="0"/>
              <a:t>And because clonidine, ibuprofen and </a:t>
            </a:r>
            <a:r>
              <a:rPr lang="en-US" sz="1200" dirty="0" err="1"/>
              <a:t>phenergan</a:t>
            </a:r>
            <a:r>
              <a:rPr lang="en-US" sz="1200" dirty="0"/>
              <a:t> don’t address the problem, which is a billion screaming mu receptors, they don’t work well, so trying to make the patient comfortable enough to be discharged often doesn’t work unless you sedate the patient to unconsciousness, at which point they still can’t be discharged because they’re unconscious and you end up with these 5, 10, 15 hour ED stays where everyone is miserable, the patient, the nurse, the doctor, the other patients…</a:t>
            </a:r>
          </a:p>
          <a:p>
            <a:pPr marL="0" lvl="0" indent="0" algn="l" rtl="0">
              <a:spcBef>
                <a:spcPts val="0"/>
              </a:spcBef>
              <a:spcAft>
                <a:spcPts val="0"/>
              </a:spcAft>
              <a:buNone/>
            </a:pPr>
            <a:endParaRPr dirty="0"/>
          </a:p>
        </p:txBody>
      </p:sp>
      <p:sp>
        <p:nvSpPr>
          <p:cNvPr id="273" name="Google Shape;273;g78d0692b90_2_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8d0692b90_2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Even if you can control the somatic symptoms well enough to discharge the patient, when you treat withdrawal with non-opioids the patient is still left with the deranged brain chemistry that causes cravings, cravings that last for months if not years even if abstinence is achieved, and are fed by feelings of dysphoria and despair which make the patient highly vulnerable and highly likely to self-treat with street opioids. and contemporary street opioids are no longer just oxy and heroin, they’re fentanyl and </a:t>
            </a:r>
            <a:r>
              <a:rPr lang="en-US" dirty="0" err="1"/>
              <a:t>carfentanyl</a:t>
            </a:r>
            <a:r>
              <a:rPr lang="en-US" dirty="0"/>
              <a:t>. Given how dangerous street opioids now are, discharging an opioid dependent person in withdrawal is a very dangerous discharge.</a:t>
            </a:r>
          </a:p>
          <a:p>
            <a:pPr marL="0" lvl="0" indent="0" algn="l" rtl="0">
              <a:spcBef>
                <a:spcPts val="0"/>
              </a:spcBef>
              <a:spcAft>
                <a:spcPts val="0"/>
              </a:spcAft>
              <a:buNone/>
            </a:pPr>
            <a:endParaRPr dirty="0"/>
          </a:p>
        </p:txBody>
      </p:sp>
      <p:sp>
        <p:nvSpPr>
          <p:cNvPr id="284" name="Google Shape;284;g78d0692b90_2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342900" lvl="0" indent="-257175" algn="ctr">
              <a:spcBef>
                <a:spcPts val="0"/>
              </a:spcBef>
              <a:spcAft>
                <a:spcPts val="0"/>
              </a:spcAft>
              <a:buSzPts val="1800"/>
              <a:buChar char="●"/>
              <a:defRPr/>
            </a:lvl1pPr>
            <a:lvl2pPr marL="685800" lvl="1" indent="-238125" algn="ctr">
              <a:spcBef>
                <a:spcPts val="1200"/>
              </a:spcBef>
              <a:spcAft>
                <a:spcPts val="0"/>
              </a:spcAft>
              <a:buSzPts val="1400"/>
              <a:buChar char="○"/>
              <a:defRPr/>
            </a:lvl2pPr>
            <a:lvl3pPr marL="1028700" lvl="2" indent="-238125" algn="ctr">
              <a:spcBef>
                <a:spcPts val="1200"/>
              </a:spcBef>
              <a:spcAft>
                <a:spcPts val="0"/>
              </a:spcAft>
              <a:buSzPts val="1400"/>
              <a:buChar char="■"/>
              <a:defRPr/>
            </a:lvl3pPr>
            <a:lvl4pPr marL="1371600" lvl="3" indent="-238125" algn="ctr">
              <a:spcBef>
                <a:spcPts val="1200"/>
              </a:spcBef>
              <a:spcAft>
                <a:spcPts val="0"/>
              </a:spcAft>
              <a:buSzPts val="1400"/>
              <a:buChar char="●"/>
              <a:defRPr/>
            </a:lvl4pPr>
            <a:lvl5pPr marL="1714500" lvl="4" indent="-238125" algn="ctr">
              <a:spcBef>
                <a:spcPts val="1200"/>
              </a:spcBef>
              <a:spcAft>
                <a:spcPts val="0"/>
              </a:spcAft>
              <a:buSzPts val="1400"/>
              <a:buChar char="○"/>
              <a:defRPr/>
            </a:lvl5pPr>
            <a:lvl6pPr marL="2057400" lvl="5" indent="-238125" algn="ctr">
              <a:spcBef>
                <a:spcPts val="1200"/>
              </a:spcBef>
              <a:spcAft>
                <a:spcPts val="0"/>
              </a:spcAft>
              <a:buSzPts val="1400"/>
              <a:buChar char="■"/>
              <a:defRPr/>
            </a:lvl6pPr>
            <a:lvl7pPr marL="2400300" lvl="6" indent="-238125" algn="ctr">
              <a:spcBef>
                <a:spcPts val="1200"/>
              </a:spcBef>
              <a:spcAft>
                <a:spcPts val="0"/>
              </a:spcAft>
              <a:buSzPts val="1400"/>
              <a:buChar char="●"/>
              <a:defRPr/>
            </a:lvl7pPr>
            <a:lvl8pPr marL="2743200" lvl="7" indent="-238125" algn="ctr">
              <a:spcBef>
                <a:spcPts val="1200"/>
              </a:spcBef>
              <a:spcAft>
                <a:spcPts val="0"/>
              </a:spcAft>
              <a:buSzPts val="1400"/>
              <a:buChar char="○"/>
              <a:defRPr/>
            </a:lvl8pPr>
            <a:lvl9pPr marL="3086100" lvl="8" indent="-238125" algn="ctr">
              <a:spcBef>
                <a:spcPts val="1200"/>
              </a:spcBef>
              <a:spcAft>
                <a:spcPts val="1200"/>
              </a:spcAft>
              <a:buSzPts val="1400"/>
              <a:buChar char="■"/>
              <a:defRPr/>
            </a:lvl9pPr>
          </a:lstStyle>
          <a:p>
            <a:endParaRPr/>
          </a:p>
        </p:txBody>
      </p:sp>
      <p:sp>
        <p:nvSpPr>
          <p:cNvPr id="47" name="Google Shape;47;p11"/>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034050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lt1"/>
        </a:solidFill>
        <a:effectLst/>
      </p:bgPr>
    </p:bg>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1053002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bg>
      <p:bgPr>
        <a:solidFill>
          <a:schemeClr val="lt1"/>
        </a:solidFill>
        <a:effectLst/>
      </p:bgPr>
    </p:bg>
    <p:spTree>
      <p:nvGrpSpPr>
        <p:cNvPr id="1" name="Shape 29"/>
        <p:cNvGrpSpPr/>
        <p:nvPr/>
      </p:nvGrpSpPr>
      <p:grpSpPr>
        <a:xfrm>
          <a:off x="0" y="0"/>
          <a:ext cx="0" cy="0"/>
          <a:chOff x="0" y="0"/>
          <a:chExt cx="0" cy="0"/>
        </a:xfrm>
      </p:grpSpPr>
      <p:pic>
        <p:nvPicPr>
          <p:cNvPr id="2" name="Picture 1">
            <a:extLst>
              <a:ext uri="{FF2B5EF4-FFF2-40B4-BE49-F238E27FC236}">
                <a16:creationId xmlns:a16="http://schemas.microsoft.com/office/drawing/2014/main" id="{B66E8C90-863F-42E5-BE16-9100CA894A29}"/>
              </a:ext>
            </a:extLst>
          </p:cNvPr>
          <p:cNvPicPr>
            <a:picLocks noChangeAspect="1"/>
          </p:cNvPicPr>
          <p:nvPr userDrawn="1"/>
        </p:nvPicPr>
        <p:blipFill rotWithShape="1">
          <a:blip r:embed="rId2"/>
          <a:srcRect l="81777" b="17018"/>
          <a:stretch/>
        </p:blipFill>
        <p:spPr>
          <a:xfrm flipH="1">
            <a:off x="7744702" y="0"/>
            <a:ext cx="1411328" cy="5143501"/>
          </a:xfrm>
          <a:prstGeom prst="rect">
            <a:avLst/>
          </a:prstGeom>
        </p:spPr>
      </p:pic>
      <p:pic>
        <p:nvPicPr>
          <p:cNvPr id="3" name="Picture 2">
            <a:extLst>
              <a:ext uri="{FF2B5EF4-FFF2-40B4-BE49-F238E27FC236}">
                <a16:creationId xmlns:a16="http://schemas.microsoft.com/office/drawing/2014/main" id="{14E82BEC-21C1-4483-A6F2-DC221CAF7FF7}"/>
              </a:ext>
            </a:extLst>
          </p:cNvPr>
          <p:cNvPicPr>
            <a:picLocks noChangeAspect="1"/>
          </p:cNvPicPr>
          <p:nvPr userDrawn="1"/>
        </p:nvPicPr>
        <p:blipFill rotWithShape="1">
          <a:blip r:embed="rId2"/>
          <a:srcRect b="17018"/>
          <a:stretch/>
        </p:blipFill>
        <p:spPr>
          <a:xfrm>
            <a:off x="0" y="-1"/>
            <a:ext cx="7744703" cy="5143501"/>
          </a:xfrm>
          <a:prstGeom prst="rect">
            <a:avLst/>
          </a:prstGeom>
        </p:spPr>
      </p:pic>
      <p:sp>
        <p:nvSpPr>
          <p:cNvPr id="4" name="Rectangle 3">
            <a:extLst>
              <a:ext uri="{FF2B5EF4-FFF2-40B4-BE49-F238E27FC236}">
                <a16:creationId xmlns:a16="http://schemas.microsoft.com/office/drawing/2014/main" id="{993B0952-E507-4C21-BAF3-FA2F634599E2}"/>
              </a:ext>
            </a:extLst>
          </p:cNvPr>
          <p:cNvSpPr/>
          <p:nvPr userDrawn="1"/>
        </p:nvSpPr>
        <p:spPr>
          <a:xfrm>
            <a:off x="-12032" y="0"/>
            <a:ext cx="9156032" cy="6388769"/>
          </a:xfrm>
          <a:prstGeom prst="rect">
            <a:avLst/>
          </a:prstGeom>
          <a:gradFill flip="none" rotWithShape="1">
            <a:gsLst>
              <a:gs pos="0">
                <a:srgbClr val="023346">
                  <a:alpha val="87000"/>
                </a:srgbClr>
              </a:gs>
              <a:gs pos="43000">
                <a:srgbClr val="023346">
                  <a:alpha val="47000"/>
                </a:srgbClr>
              </a:gs>
              <a:gs pos="74000">
                <a:srgbClr val="066D7C">
                  <a:alpha val="30000"/>
                </a:srgbClr>
              </a:gs>
              <a:gs pos="100000">
                <a:srgbClr val="066D7C">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5" name="Slide Number Placeholder 2">
            <a:extLst>
              <a:ext uri="{FF2B5EF4-FFF2-40B4-BE49-F238E27FC236}">
                <a16:creationId xmlns:a16="http://schemas.microsoft.com/office/drawing/2014/main" id="{2EC77517-E6F6-494F-A1D8-D5FCC8B09945}"/>
              </a:ext>
            </a:extLst>
          </p:cNvPr>
          <p:cNvSpPr txBox="1">
            <a:spLocks/>
          </p:cNvSpPr>
          <p:nvPr userDrawn="1"/>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a:t>
            </a:fld>
            <a:endParaRPr lang="en-US">
              <a:solidFill>
                <a:schemeClr val="bg1"/>
              </a:solidFill>
              <a:latin typeface="Montserrat" panose="00000500000000000000" pitchFamily="2" charset="0"/>
            </a:endParaRPr>
          </a:p>
        </p:txBody>
      </p:sp>
    </p:spTree>
    <p:extLst>
      <p:ext uri="{BB962C8B-B14F-4D97-AF65-F5344CB8AC3E}">
        <p14:creationId xmlns:p14="http://schemas.microsoft.com/office/powerpoint/2010/main" val="1352601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Title Only">
    <p:bg>
      <p:bgPr>
        <a:solidFill>
          <a:schemeClr val="lt1"/>
        </a:solidFill>
        <a:effectLst/>
      </p:bgPr>
    </p:bg>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505628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bg>
      <p:bgPr>
        <a:solidFill>
          <a:schemeClr val="lt1"/>
        </a:solidFill>
        <a:effectLst/>
      </p:bgPr>
    </p:bg>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3922012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bg>
      <p:bgPr>
        <a:solidFill>
          <a:schemeClr val="lt1"/>
        </a:solidFill>
        <a:effectLst/>
      </p:bgPr>
    </p:bg>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377294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bg>
      <p:bgPr>
        <a:solidFill>
          <a:schemeClr val="lt1"/>
        </a:solidFill>
        <a:effectLst/>
      </p:bgPr>
    </p:bg>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157607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bg>
      <p:bgPr>
        <a:solidFill>
          <a:schemeClr val="lt1"/>
        </a:solid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58443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16168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52ED-07A0-474E-BFDD-4B8F00E1AE1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4C12CA5-3397-4B1F-93F0-CEBBB3E66B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B8702DC-6254-4C8B-AC0D-0301D9F5BA3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03537FBD-A9BB-42FF-96FD-A8BA400AA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62C0F-AFF3-4432-A30C-23D9F56D124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790942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close up of a building&#10;&#10;Description automatically generated">
            <a:extLst>
              <a:ext uri="{FF2B5EF4-FFF2-40B4-BE49-F238E27FC236}">
                <a16:creationId xmlns:a16="http://schemas.microsoft.com/office/drawing/2014/main" id="{FDB3F7CE-550E-4610-B5DF-1FA801605EA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a:extLst>
              <a:ext uri="{FF2B5EF4-FFF2-40B4-BE49-F238E27FC236}">
                <a16:creationId xmlns:a16="http://schemas.microsoft.com/office/drawing/2014/main" id="{5D582A24-9A29-4124-8324-34FBD73D9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94770-34B0-4982-98C8-938CA7BBE2EA}"/>
              </a:ext>
            </a:extLst>
          </p:cNvPr>
          <p:cNvSpPr>
            <a:spLocks noGrp="1"/>
          </p:cNvSpPr>
          <p:nvPr>
            <p:ph idx="1"/>
          </p:nvPr>
        </p:nvSpPr>
        <p:spPr>
          <a:xfrm>
            <a:off x="628650" y="1385887"/>
            <a:ext cx="78867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02A5F-09CB-4349-8D49-4D52A7029FA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EB57945C-3E03-4513-B0E7-25D2360258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2C272D-BB9A-4E7C-8A6E-4C7836A259B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569374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C6314-BCD1-4E9B-AE4C-94AA2FA0472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68DD65-5D09-477C-8574-D8AAD9E99D7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3CFF89-8D96-45B3-ADFC-E67C36D58F56}"/>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D1ABF8F3-1610-41FA-80CD-53038BD6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73CA3-8C21-4F6B-B4A0-6FE5D953B6CC}"/>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00730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AA3D-7431-464F-9186-E7B55F23BF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F25C9-91E6-4C58-AD11-058DA6C1BE0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D00767-00C7-45AA-9918-DFEB699BBF9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0D500A-3039-4F62-BA4F-1462D48847EB}"/>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FE1EAA7B-872C-4ECB-897D-CB42E37F54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E2922-B930-4533-AC81-F0B7480B612B}"/>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8423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7E7F-4AE3-49FF-A594-BFFF943CB0E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9D3942-CB5C-4F9B-8005-3096659B605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6F4C331-9327-43A5-92B2-DE6BDB5EAB5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B971-C93B-4070-963A-46298322D62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4F8464-A47E-4B6F-BDF4-2EBBB0D4362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1EA124-7444-4963-95BC-252C50FEFCAE}"/>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8" name="Footer Placeholder 7">
            <a:extLst>
              <a:ext uri="{FF2B5EF4-FFF2-40B4-BE49-F238E27FC236}">
                <a16:creationId xmlns:a16="http://schemas.microsoft.com/office/drawing/2014/main" id="{FCC02BF8-91AB-4C48-BC0D-E2836FAA8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E80BFC-748F-41F2-AA3F-8223A0196C33}"/>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15609188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0A93-15BF-4B09-B677-107B9DF1B7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C9A4B4-40DE-4BF0-84A6-5E13A8C306F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4" name="Footer Placeholder 3">
            <a:extLst>
              <a:ext uri="{FF2B5EF4-FFF2-40B4-BE49-F238E27FC236}">
                <a16:creationId xmlns:a16="http://schemas.microsoft.com/office/drawing/2014/main" id="{133ABF2A-338E-4D47-9A79-034E960A9E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F26117-B279-49B9-920A-6B9D3B132A5E}"/>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401298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6154-5A64-4C60-A1A5-BEBE28D0E432}"/>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3" name="Footer Placeholder 2">
            <a:extLst>
              <a:ext uri="{FF2B5EF4-FFF2-40B4-BE49-F238E27FC236}">
                <a16:creationId xmlns:a16="http://schemas.microsoft.com/office/drawing/2014/main" id="{78772B5C-6F14-4B21-9B0E-54EE88BDBF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1220D6-1C6C-4B8C-B2F1-E4F80DA219D9}"/>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242062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C418-A697-4179-8652-1B684C78244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63ACAEA-76C5-459F-8FA6-DAA0B21905E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257E9-66F0-4658-A7CB-7A551DA422A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2E149A-957C-4F82-A7B4-A29D328FC810}"/>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C0DEDF76-256F-4F19-9BE1-10D3E739E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5BC49-5106-46FE-A0DC-7F0AF5C08E1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4387587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7141-989B-4E84-B75D-AEF380FBFA6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C182509-3458-47DC-8DC5-1E8D5C91A1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0FA7246-E76C-4914-A005-0666929B584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9101059-8866-4290-BEC4-CCAA7D6D383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6" name="Footer Placeholder 5">
            <a:extLst>
              <a:ext uri="{FF2B5EF4-FFF2-40B4-BE49-F238E27FC236}">
                <a16:creationId xmlns:a16="http://schemas.microsoft.com/office/drawing/2014/main" id="{DF40731A-5759-4EAD-B93F-CDFF17C3C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D1DE64-2E58-4F6F-A9EA-EDD82D1B7A34}"/>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269184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27F30-90E9-4AD4-9646-113533B3DB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4010DF-6ECD-40D5-942B-C82D15EED3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BB327-1BE0-4E32-A813-229721EAE2BF}"/>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161FF75E-AAB6-4ED6-AF51-548CE6E68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48345-1E3F-4E42-868C-BEF0CF9009D7}"/>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30982979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FC74B-9C0A-4B98-8697-B44C4064508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AEA76F-07DF-4000-A8DE-7DFD091CCBD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BC27D-A6A3-4819-9159-393DFBA6D5CC}"/>
              </a:ext>
            </a:extLst>
          </p:cNvPr>
          <p:cNvSpPr>
            <a:spLocks noGrp="1"/>
          </p:cNvSpPr>
          <p:nvPr>
            <p:ph type="dt" sz="half" idx="10"/>
          </p:nvPr>
        </p:nvSpPr>
        <p:spPr/>
        <p:txBody>
          <a:body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22E06892-8091-496F-AF77-39DB93E6C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81BA9-80DD-4CAF-BEEB-819844334F28}"/>
              </a:ext>
            </a:extLst>
          </p:cNvPr>
          <p:cNvSpPr>
            <a:spLocks noGrp="1"/>
          </p:cNvSpPr>
          <p:nvPr>
            <p:ph type="sldNum" sz="quarter" idx="12"/>
          </p:nvPr>
        </p:nvSpPr>
        <p:spPr/>
        <p:txBody>
          <a:bodyPr/>
          <a:lstStyle/>
          <a:p>
            <a:fld id="{C3D68A29-66D6-4EDE-82FF-42BE2EE452F8}" type="slidenum">
              <a:rPr lang="en-US" smtClean="0"/>
              <a:t>‹#›</a:t>
            </a:fld>
            <a:endParaRPr lang="en-US"/>
          </a:p>
        </p:txBody>
      </p:sp>
    </p:spTree>
    <p:extLst>
      <p:ext uri="{BB962C8B-B14F-4D97-AF65-F5344CB8AC3E}">
        <p14:creationId xmlns:p14="http://schemas.microsoft.com/office/powerpoint/2010/main" val="791444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p:cSld name="1_Two Content">
    <p:bg>
      <p:bgPr>
        <a:solidFill>
          <a:schemeClr val="lt1"/>
        </a:solidFill>
        <a:effectLst/>
      </p:bgPr>
    </p:bg>
    <p:spTree>
      <p:nvGrpSpPr>
        <p:cNvPr id="1" name="Shape 28"/>
        <p:cNvGrpSpPr/>
        <p:nvPr/>
      </p:nvGrpSpPr>
      <p:grpSpPr>
        <a:xfrm>
          <a:off x="0" y="0"/>
          <a:ext cx="0" cy="0"/>
          <a:chOff x="0" y="0"/>
          <a:chExt cx="0" cy="0"/>
        </a:xfrm>
      </p:grpSpPr>
      <p:pic>
        <p:nvPicPr>
          <p:cNvPr id="3" name="Imagen 1" descr="Imagen que contiene exterior, montaña, nieve, hombre&#10;&#10;Descripción generada automáticamente">
            <a:extLst>
              <a:ext uri="{FF2B5EF4-FFF2-40B4-BE49-F238E27FC236}">
                <a16:creationId xmlns:a16="http://schemas.microsoft.com/office/drawing/2014/main" id="{B6B7A762-144E-422F-AE44-291598BE5D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704"/>
          <a:stretch/>
        </p:blipFill>
        <p:spPr>
          <a:xfrm>
            <a:off x="0" y="-1"/>
            <a:ext cx="9144000" cy="5143501"/>
          </a:xfrm>
          <a:prstGeom prst="rect">
            <a:avLst/>
          </a:prstGeom>
        </p:spPr>
      </p:pic>
    </p:spTree>
    <p:extLst>
      <p:ext uri="{BB962C8B-B14F-4D97-AF65-F5344CB8AC3E}">
        <p14:creationId xmlns:p14="http://schemas.microsoft.com/office/powerpoint/2010/main" val="2953155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p:cSld name="1_Comparison">
    <p:bg>
      <p:bgPr>
        <a:solidFill>
          <a:schemeClr val="lt1"/>
        </a:solidFill>
        <a:effectLst/>
      </p:bgPr>
    </p:bg>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82821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3" name="Google Shape;23;p5"/>
          <p:cNvSpPr txBox="1">
            <a:spLocks noGrp="1"/>
          </p:cNvSpPr>
          <p:nvPr>
            <p:ph type="body" idx="2"/>
          </p:nvPr>
        </p:nvSpPr>
        <p:spPr>
          <a:xfrm>
            <a:off x="4832401" y="1152475"/>
            <a:ext cx="3999900" cy="3416400"/>
          </a:xfrm>
          <a:prstGeom prst="rect">
            <a:avLst/>
          </a:prstGeom>
        </p:spPr>
        <p:txBody>
          <a:bodyPr spcFirstLastPara="1" wrap="square" lIns="91425" tIns="91425" rIns="91425" bIns="91425" anchor="t" anchorCtr="0">
            <a:noAutofit/>
          </a:bodyPr>
          <a:lstStyle>
            <a:lvl1pPr marL="342900" lvl="0" indent="-238125">
              <a:spcBef>
                <a:spcPts val="0"/>
              </a:spcBef>
              <a:spcAft>
                <a:spcPts val="0"/>
              </a:spcAft>
              <a:buSzPts val="1400"/>
              <a:buChar char="●"/>
              <a:defRPr sz="105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24" name="Google Shape;24;p5"/>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342900" lvl="0" indent="-228600">
              <a:spcBef>
                <a:spcPts val="0"/>
              </a:spcBef>
              <a:spcAft>
                <a:spcPts val="0"/>
              </a:spcAft>
              <a:buSzPts val="1200"/>
              <a:buChar char="●"/>
              <a:defRPr sz="900"/>
            </a:lvl1pPr>
            <a:lvl2pPr marL="685800" lvl="1" indent="-228600">
              <a:spcBef>
                <a:spcPts val="1200"/>
              </a:spcBef>
              <a:spcAft>
                <a:spcPts val="0"/>
              </a:spcAft>
              <a:buSzPts val="1200"/>
              <a:buChar char="○"/>
              <a:defRPr sz="900"/>
            </a:lvl2pPr>
            <a:lvl3pPr marL="1028700" lvl="2" indent="-228600">
              <a:spcBef>
                <a:spcPts val="1200"/>
              </a:spcBef>
              <a:spcAft>
                <a:spcPts val="0"/>
              </a:spcAft>
              <a:buSzPts val="1200"/>
              <a:buChar char="■"/>
              <a:defRPr sz="900"/>
            </a:lvl3pPr>
            <a:lvl4pPr marL="1371600" lvl="3" indent="-228600">
              <a:spcBef>
                <a:spcPts val="1200"/>
              </a:spcBef>
              <a:spcAft>
                <a:spcPts val="0"/>
              </a:spcAft>
              <a:buSzPts val="1200"/>
              <a:buChar char="●"/>
              <a:defRPr sz="900"/>
            </a:lvl4pPr>
            <a:lvl5pPr marL="1714500" lvl="4" indent="-228600">
              <a:spcBef>
                <a:spcPts val="1200"/>
              </a:spcBef>
              <a:spcAft>
                <a:spcPts val="0"/>
              </a:spcAft>
              <a:buSzPts val="1200"/>
              <a:buChar char="○"/>
              <a:defRPr sz="900"/>
            </a:lvl5pPr>
            <a:lvl6pPr marL="2057400" lvl="5" indent="-228600">
              <a:spcBef>
                <a:spcPts val="1200"/>
              </a:spcBef>
              <a:spcAft>
                <a:spcPts val="0"/>
              </a:spcAft>
              <a:buSzPts val="1200"/>
              <a:buChar char="■"/>
              <a:defRPr sz="900"/>
            </a:lvl6pPr>
            <a:lvl7pPr marL="2400300" lvl="6" indent="-228600">
              <a:spcBef>
                <a:spcPts val="1200"/>
              </a:spcBef>
              <a:spcAft>
                <a:spcPts val="0"/>
              </a:spcAft>
              <a:buSzPts val="1200"/>
              <a:buChar char="●"/>
              <a:defRPr sz="900"/>
            </a:lvl7pPr>
            <a:lvl8pPr marL="2743200" lvl="7" indent="-228600">
              <a:spcBef>
                <a:spcPts val="1200"/>
              </a:spcBef>
              <a:spcAft>
                <a:spcPts val="0"/>
              </a:spcAft>
              <a:buSzPts val="1200"/>
              <a:buChar char="○"/>
              <a:defRPr sz="900"/>
            </a:lvl8pPr>
            <a:lvl9pPr marL="3086100" lvl="8" indent="-228600">
              <a:spcBef>
                <a:spcPts val="1200"/>
              </a:spcBef>
              <a:spcAft>
                <a:spcPts val="1200"/>
              </a:spcAft>
              <a:buSzPts val="1200"/>
              <a:buChar char="■"/>
              <a:defRPr sz="900"/>
            </a:lvl9pPr>
          </a:lstStyle>
          <a:p>
            <a:endParaRPr/>
          </a:p>
        </p:txBody>
      </p:sp>
      <p:sp>
        <p:nvSpPr>
          <p:cNvPr id="31" name="Google Shape;31;p7"/>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1"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40" name="Google Shape;40;p9"/>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9"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75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22960" y="457200"/>
            <a:ext cx="7543800" cy="857250"/>
          </a:xfrm>
          <a:prstGeom prst="rect">
            <a:avLst/>
          </a:prstGeom>
          <a:noFill/>
          <a:ln>
            <a:noFill/>
          </a:ln>
        </p:spPr>
        <p:txBody>
          <a:bodyPr spcFirstLastPara="1" wrap="square" lIns="91425" tIns="45700" rIns="91425" bIns="45700" anchor="b" anchorCtr="0">
            <a:no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22960" y="1384301"/>
            <a:ext cx="7543800" cy="3017520"/>
          </a:xfrm>
          <a:prstGeom prst="rect">
            <a:avLst/>
          </a:prstGeom>
          <a:noFill/>
          <a:ln>
            <a:noFill/>
          </a:ln>
        </p:spPr>
        <p:txBody>
          <a:bodyPr spcFirstLastPara="1" wrap="square" lIns="0" tIns="45700" rIns="0" bIns="45700" anchor="t" anchorCtr="0">
            <a:no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2" name="Google Shape;12;p1"/>
          <p:cNvSpPr txBox="1">
            <a:spLocks noGrp="1"/>
          </p:cNvSpPr>
          <p:nvPr>
            <p:ph type="ftr" idx="11"/>
          </p:nvPr>
        </p:nvSpPr>
        <p:spPr>
          <a:xfrm>
            <a:off x="2764640" y="4844841"/>
            <a:ext cx="3617103"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8418040" y="4863891"/>
            <a:ext cx="725961" cy="27384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900" b="0" i="0" u="none" strike="noStrike" cap="none">
                <a:solidFill>
                  <a:srgbClr val="515B61"/>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515B61"/>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515B61"/>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515B61"/>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515B61"/>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515B61"/>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515B61"/>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515B61"/>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515B6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3829887"/>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17DD09-0878-41E6-9A0F-7EDF7AE5D3E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8F205-9C71-4394-987C-AED735C9880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968A7D-B158-488A-B125-E360A6295FB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9A24F73-C250-4460-A803-D1AF2EE8A296}" type="datetimeFigureOut">
              <a:rPr lang="en-US" smtClean="0"/>
              <a:t>12/15/2021</a:t>
            </a:fld>
            <a:endParaRPr lang="en-US"/>
          </a:p>
        </p:txBody>
      </p:sp>
      <p:sp>
        <p:nvSpPr>
          <p:cNvPr id="5" name="Footer Placeholder 4">
            <a:extLst>
              <a:ext uri="{FF2B5EF4-FFF2-40B4-BE49-F238E27FC236}">
                <a16:creationId xmlns:a16="http://schemas.microsoft.com/office/drawing/2014/main" id="{B6CE96AB-569D-47C9-A192-3032D6E9BBD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1FD22-1DC4-4469-BA1A-877EACD009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D68A29-66D6-4EDE-82FF-42BE2EE452F8}" type="slidenum">
              <a:rPr lang="en-US" smtClean="0"/>
              <a:t>‹#›</a:t>
            </a:fld>
            <a:endParaRPr lang="en-US"/>
          </a:p>
        </p:txBody>
      </p:sp>
    </p:spTree>
    <p:extLst>
      <p:ext uri="{BB962C8B-B14F-4D97-AF65-F5344CB8AC3E}">
        <p14:creationId xmlns:p14="http://schemas.microsoft.com/office/powerpoint/2010/main" val="381771143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6" name="Picture 5">
            <a:extLst>
              <a:ext uri="{FF2B5EF4-FFF2-40B4-BE49-F238E27FC236}">
                <a16:creationId xmlns:a16="http://schemas.microsoft.com/office/drawing/2014/main" id="{9E600DC3-81D4-44E8-9633-A99D135EFF8D}"/>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1428750" y="0"/>
            <a:ext cx="7715250" cy="5143500"/>
          </a:xfrm>
          <a:prstGeom prst="rect">
            <a:avLst/>
          </a:prstGeom>
        </p:spPr>
      </p:pic>
      <p:sp>
        <p:nvSpPr>
          <p:cNvPr id="5" name="Rectangle 4">
            <a:extLst>
              <a:ext uri="{FF2B5EF4-FFF2-40B4-BE49-F238E27FC236}">
                <a16:creationId xmlns:a16="http://schemas.microsoft.com/office/drawing/2014/main" id="{7D88C5FB-B922-457F-84C5-41A154069EFE}"/>
              </a:ext>
            </a:extLst>
          </p:cNvPr>
          <p:cNvSpPr/>
          <p:nvPr/>
        </p:nvSpPr>
        <p:spPr>
          <a:xfrm>
            <a:off x="0" y="0"/>
            <a:ext cx="1698172" cy="5143500"/>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41;p13">
            <a:extLst>
              <a:ext uri="{FF2B5EF4-FFF2-40B4-BE49-F238E27FC236}">
                <a16:creationId xmlns:a16="http://schemas.microsoft.com/office/drawing/2014/main" id="{B88DE256-6331-46EA-A4E7-EE787B62B507}"/>
              </a:ext>
            </a:extLst>
          </p:cNvPr>
          <p:cNvSpPr txBox="1"/>
          <p:nvPr/>
        </p:nvSpPr>
        <p:spPr>
          <a:xfrm>
            <a:off x="559345" y="217712"/>
            <a:ext cx="6407513" cy="2153379"/>
          </a:xfrm>
          <a:prstGeom prst="rect">
            <a:avLst/>
          </a:prstGeom>
          <a:noFill/>
          <a:ln>
            <a:noFill/>
          </a:ln>
        </p:spPr>
        <p:txBody>
          <a:bodyPr spcFirstLastPara="1" wrap="square" lIns="68569" tIns="34275" rIns="68569" bIns="34275" anchor="b" anchorCtr="0">
            <a:noAutofit/>
          </a:bodyPr>
          <a:lstStyle/>
          <a:p>
            <a:pPr defTabSz="685800">
              <a:lnSpc>
                <a:spcPct val="85000"/>
              </a:lnSpc>
              <a:buClr>
                <a:srgbClr val="FFFFFF"/>
              </a:buClr>
              <a:buSzPts val="5400"/>
            </a:pPr>
            <a:r>
              <a:rPr lang="en-US" sz="4000" b="1" dirty="0">
                <a:solidFill>
                  <a:schemeClr val="bg1"/>
                </a:solidFill>
                <a:latin typeface="Montserrat" panose="00000500000000000000" pitchFamily="2" charset="0"/>
                <a:ea typeface="Calibri"/>
                <a:cs typeface="Calibri"/>
                <a:sym typeface="Calibri"/>
              </a:rPr>
              <a:t>Module #3</a:t>
            </a:r>
            <a:br>
              <a:rPr lang="en-US" sz="4000" b="1" dirty="0">
                <a:solidFill>
                  <a:schemeClr val="bg1"/>
                </a:solidFill>
                <a:latin typeface="Montserrat" panose="00000500000000000000" pitchFamily="2" charset="0"/>
                <a:ea typeface="Calibri"/>
                <a:cs typeface="Calibri"/>
                <a:sym typeface="Calibri"/>
              </a:rPr>
            </a:br>
            <a:r>
              <a:rPr lang="en-US" sz="4000" b="1" dirty="0">
                <a:solidFill>
                  <a:schemeClr val="bg1"/>
                </a:solidFill>
                <a:latin typeface="Montserrat" panose="00000500000000000000" pitchFamily="2" charset="0"/>
                <a:ea typeface="Calibri"/>
                <a:cs typeface="Calibri"/>
                <a:sym typeface="Calibri"/>
              </a:rPr>
              <a:t>Treatment of Opioid Withdrawal Syndrome and Opioid Use Disorder</a:t>
            </a:r>
          </a:p>
        </p:txBody>
      </p:sp>
      <p:sp>
        <p:nvSpPr>
          <p:cNvPr id="131" name="Google Shape;131;p25"/>
          <p:cNvSpPr txBox="1"/>
          <p:nvPr/>
        </p:nvSpPr>
        <p:spPr>
          <a:xfrm>
            <a:off x="559346" y="4025067"/>
            <a:ext cx="3630818" cy="713846"/>
          </a:xfrm>
          <a:prstGeom prst="rect">
            <a:avLst/>
          </a:prstGeom>
          <a:noFill/>
          <a:ln>
            <a:noFill/>
          </a:ln>
        </p:spPr>
        <p:txBody>
          <a:bodyPr spcFirstLastPara="1" wrap="square" lIns="68569" tIns="34275" rIns="68569" bIns="34275" anchor="t" anchorCtr="0">
            <a:noAutofit/>
          </a:bodyPr>
          <a:lstStyle/>
          <a:p>
            <a:pPr>
              <a:buClr>
                <a:schemeClr val="dk1"/>
              </a:buClr>
              <a:buSzPts val="1200"/>
            </a:pPr>
            <a:r>
              <a:rPr lang="en" sz="800" i="1" dirty="0">
                <a:solidFill>
                  <a:schemeClr val="bg1"/>
                </a:solidFill>
                <a:latin typeface="Montserrat Light" panose="00000400000000000000" pitchFamily="2" charset="0"/>
                <a:ea typeface="Times New Roman"/>
                <a:cs typeface="Times New Roman"/>
                <a:sym typeface="Times New Roman"/>
              </a:rPr>
              <a:t>Funding for this initiative was made possible (in part) by grant no. 1H79FG000021-01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endParaRPr sz="1000" i="1" dirty="0">
              <a:solidFill>
                <a:schemeClr val="bg1"/>
              </a:solidFill>
              <a:latin typeface="Montserrat Light" panose="00000400000000000000" pitchFamily="2" charset="0"/>
            </a:endParaRPr>
          </a:p>
        </p:txBody>
      </p:sp>
      <p:sp>
        <p:nvSpPr>
          <p:cNvPr id="4" name="TextBox 3">
            <a:extLst>
              <a:ext uri="{FF2B5EF4-FFF2-40B4-BE49-F238E27FC236}">
                <a16:creationId xmlns:a16="http://schemas.microsoft.com/office/drawing/2014/main" id="{C3107D4D-6E20-46BF-A388-639086F48BFE}"/>
              </a:ext>
            </a:extLst>
          </p:cNvPr>
          <p:cNvSpPr txBox="1"/>
          <p:nvPr/>
        </p:nvSpPr>
        <p:spPr>
          <a:xfrm>
            <a:off x="559345" y="2613303"/>
            <a:ext cx="3470044" cy="1169551"/>
          </a:xfrm>
          <a:prstGeom prst="rect">
            <a:avLst/>
          </a:prstGeom>
          <a:noFill/>
        </p:spPr>
        <p:txBody>
          <a:bodyPr wrap="square" rtlCol="0">
            <a:spAutoFit/>
          </a:bodyPr>
          <a:lstStyle/>
          <a:p>
            <a:r>
              <a:rPr lang="en-US" sz="1000" b="1" dirty="0">
                <a:solidFill>
                  <a:schemeClr val="bg1"/>
                </a:solidFill>
                <a:latin typeface="Montserrat" panose="00000500000000000000" pitchFamily="2" charset="0"/>
              </a:rPr>
              <a:t>Module Primary Author</a:t>
            </a:r>
          </a:p>
          <a:p>
            <a:r>
              <a:rPr lang="en-US" sz="1000" dirty="0">
                <a:solidFill>
                  <a:schemeClr val="bg1"/>
                </a:solidFill>
                <a:latin typeface="Montserrat" panose="00000500000000000000" pitchFamily="2" charset="0"/>
              </a:rPr>
              <a:t>Reuben Strayer</a:t>
            </a:r>
          </a:p>
          <a:p>
            <a:endParaRPr lang="en-US" sz="1000" dirty="0">
              <a:solidFill>
                <a:schemeClr val="bg1"/>
              </a:solidFill>
              <a:latin typeface="Montserrat" panose="00000500000000000000" pitchFamily="2" charset="0"/>
            </a:endParaRPr>
          </a:p>
          <a:p>
            <a:r>
              <a:rPr lang="en-US" sz="1000" b="1" dirty="0">
                <a:solidFill>
                  <a:schemeClr val="bg1"/>
                </a:solidFill>
                <a:latin typeface="Montserrat" panose="00000500000000000000" pitchFamily="2" charset="0"/>
              </a:rPr>
              <a:t>Authoring Group</a:t>
            </a:r>
          </a:p>
          <a:p>
            <a:r>
              <a:rPr lang="en-US" sz="1000" dirty="0">
                <a:solidFill>
                  <a:schemeClr val="bg1"/>
                </a:solidFill>
                <a:latin typeface="Montserrat" panose="00000500000000000000" pitchFamily="2" charset="0"/>
              </a:rPr>
              <a:t>Steven L. Bernstein, Kathryn Hawk, Lindsey Jennings, Lucinda Lai, Alexis LaPietra,  Ryan McCormack, Lewis S. Nelson, and Reuben Strayer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3" name="Picture 2">
            <a:extLst>
              <a:ext uri="{FF2B5EF4-FFF2-40B4-BE49-F238E27FC236}">
                <a16:creationId xmlns:a16="http://schemas.microsoft.com/office/drawing/2014/main" id="{D1818FB0-7D80-4ACF-B049-4F73D374B3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277"/>
          <a:stretch/>
        </p:blipFill>
        <p:spPr>
          <a:xfrm>
            <a:off x="0" y="785812"/>
            <a:ext cx="7715250" cy="4357688"/>
          </a:xfrm>
          <a:prstGeom prst="rect">
            <a:avLst/>
          </a:prstGeom>
        </p:spPr>
      </p:pic>
      <p:sp>
        <p:nvSpPr>
          <p:cNvPr id="8" name="Rectangle 7">
            <a:extLst>
              <a:ext uri="{FF2B5EF4-FFF2-40B4-BE49-F238E27FC236}">
                <a16:creationId xmlns:a16="http://schemas.microsoft.com/office/drawing/2014/main" id="{73DC1225-1AA1-4AD3-BFA2-C8A89629FECA}"/>
              </a:ext>
            </a:extLst>
          </p:cNvPr>
          <p:cNvSpPr/>
          <p:nvPr/>
        </p:nvSpPr>
        <p:spPr>
          <a:xfrm>
            <a:off x="0" y="0"/>
            <a:ext cx="9144000" cy="5143500"/>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Google Shape;286;p32"/>
          <p:cNvSpPr txBox="1">
            <a:spLocks noGrp="1"/>
          </p:cNvSpPr>
          <p:nvPr>
            <p:ph idx="1"/>
          </p:nvPr>
        </p:nvSpPr>
        <p:spPr>
          <a:xfrm>
            <a:off x="2830870" y="575536"/>
            <a:ext cx="5793580" cy="2689157"/>
          </a:xfrm>
          <a:prstGeom prst="rect">
            <a:avLst/>
          </a:prstGeom>
          <a:noFill/>
          <a:ln>
            <a:noFill/>
          </a:ln>
        </p:spPr>
        <p:txBody>
          <a:bodyPr spcFirstLastPara="1" wrap="square" lIns="68569" tIns="34275" rIns="68569" bIns="34275" anchor="ctr" anchorCtr="0">
            <a:noAutofit/>
          </a:bodyPr>
          <a:lstStyle/>
          <a:p>
            <a:pPr marL="114300" indent="0" defTabSz="685800">
              <a:lnSpc>
                <a:spcPct val="85000"/>
              </a:lnSpc>
              <a:buClr>
                <a:srgbClr val="FFFFFF"/>
              </a:buClr>
              <a:buSzPts val="5400"/>
              <a:buNone/>
            </a:pPr>
            <a:r>
              <a:rPr lang="en" sz="4000" b="1" dirty="0">
                <a:solidFill>
                  <a:srgbClr val="FFFFFF"/>
                </a:solidFill>
                <a:latin typeface="Montserrat" panose="00000500000000000000" pitchFamily="2" charset="0"/>
                <a:cs typeface="Calibri"/>
                <a:sym typeface="Times New Roman"/>
              </a:rPr>
              <a:t>Treating withdrawal with non-opioids misses the opportunity to </a:t>
            </a:r>
            <a:r>
              <a:rPr lang="en" sz="4000" b="1" dirty="0">
                <a:solidFill>
                  <a:srgbClr val="44BAE7"/>
                </a:solidFill>
                <a:latin typeface="Montserrat" panose="00000500000000000000" pitchFamily="2" charset="0"/>
                <a:cs typeface="Calibri"/>
                <a:sym typeface="Times New Roman"/>
              </a:rPr>
              <a:t>move the patient to recovery</a:t>
            </a:r>
            <a:r>
              <a:rPr lang="en" sz="4000" b="1" dirty="0">
                <a:solidFill>
                  <a:srgbClr val="FFFFFF"/>
                </a:solidFill>
                <a:latin typeface="Montserrat" panose="00000500000000000000" pitchFamily="2" charset="0"/>
                <a:cs typeface="Calibri"/>
                <a:sym typeface="Times New Roman"/>
              </a:rPr>
              <a:t> with MOUD.</a:t>
            </a:r>
            <a:endParaRPr sz="4000" b="1" dirty="0">
              <a:solidFill>
                <a:srgbClr val="FFFFFF"/>
              </a:solidFill>
              <a:latin typeface="Montserrat" panose="00000500000000000000" pitchFamily="2" charset="0"/>
              <a:cs typeface="Calibri"/>
            </a:endParaRPr>
          </a:p>
        </p:txBody>
      </p:sp>
      <p:sp>
        <p:nvSpPr>
          <p:cNvPr id="10" name="Slide Number Placeholder 2">
            <a:extLst>
              <a:ext uri="{FF2B5EF4-FFF2-40B4-BE49-F238E27FC236}">
                <a16:creationId xmlns:a16="http://schemas.microsoft.com/office/drawing/2014/main" id="{89CE47BF-5710-440F-A5EF-3C4616866906}"/>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10</a:t>
            </a:fld>
            <a:endParaRPr lang="en-US" dirty="0">
              <a:solidFill>
                <a:srgbClr val="099BAF"/>
              </a:solidFill>
              <a:latin typeface="Montserrat" panose="00000500000000000000" pitchFamily="2" charset="0"/>
            </a:endParaRPr>
          </a:p>
        </p:txBody>
      </p:sp>
    </p:spTree>
    <p:extLst>
      <p:ext uri="{BB962C8B-B14F-4D97-AF65-F5344CB8AC3E}">
        <p14:creationId xmlns:p14="http://schemas.microsoft.com/office/powerpoint/2010/main" val="3083451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7"/>
          <p:cNvSpPr txBox="1">
            <a:spLocks noGrp="1"/>
          </p:cNvSpPr>
          <p:nvPr>
            <p:ph idx="4294967295"/>
          </p:nvPr>
        </p:nvSpPr>
        <p:spPr>
          <a:xfrm>
            <a:off x="644439" y="1388862"/>
            <a:ext cx="7277980" cy="2654501"/>
          </a:xfrm>
          <a:prstGeom prst="rect">
            <a:avLst/>
          </a:prstGeom>
          <a:noFill/>
          <a:ln>
            <a:noFill/>
          </a:ln>
        </p:spPr>
        <p:txBody>
          <a:bodyPr spcFirstLastPara="1" wrap="square" lIns="68569" tIns="34275" rIns="68569" bIns="34275" anchor="t" anchorCtr="0">
            <a:noAutofit/>
          </a:bodyPr>
          <a:lstStyle/>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10 mg IM or 20 mg PO</a:t>
            </a:r>
          </a:p>
          <a:p>
            <a:pPr marL="285750" indent="-285750">
              <a:buClr>
                <a:schemeClr val="bg1"/>
              </a:buClr>
              <a:buSzPct val="80000"/>
              <a:buFont typeface="Montserrat" panose="00000500000000000000" pitchFamily="2" charset="0"/>
              <a:buChar char="O"/>
            </a:pPr>
            <a:r>
              <a:rPr lang="en-US" sz="1800" b="1" dirty="0">
                <a:solidFill>
                  <a:schemeClr val="bg1"/>
                </a:solidFill>
                <a:latin typeface="Montserrat" panose="00000500000000000000" pitchFamily="2" charset="0"/>
                <a:cs typeface="Times New Roman"/>
                <a:sym typeface="Times New Roman"/>
              </a:rPr>
              <a:t>Cannot</a:t>
            </a:r>
            <a:r>
              <a:rPr lang="en-US" sz="1800" dirty="0">
                <a:solidFill>
                  <a:schemeClr val="bg1"/>
                </a:solidFill>
                <a:latin typeface="Montserrat" panose="00000500000000000000" pitchFamily="2" charset="0"/>
                <a:cs typeface="Times New Roman"/>
                <a:sym typeface="Times New Roman"/>
              </a:rPr>
              <a:t> be prescribed by emergency providers</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cs typeface="Times New Roman"/>
                <a:sym typeface="Times New Roman"/>
              </a:rPr>
              <a:t>Full </a:t>
            </a:r>
            <a:r>
              <a:rPr lang="en-US" sz="1800" b="1" dirty="0">
                <a:solidFill>
                  <a:schemeClr val="bg1"/>
                </a:solidFill>
                <a:latin typeface="Montserrat" panose="00000500000000000000" pitchFamily="2" charset="0"/>
                <a:cs typeface="Times New Roman"/>
                <a:sym typeface="Times New Roman"/>
              </a:rPr>
              <a:t>agonist</a:t>
            </a:r>
            <a:r>
              <a:rPr lang="en-US" sz="1800" dirty="0">
                <a:solidFill>
                  <a:schemeClr val="bg1"/>
                </a:solidFill>
                <a:latin typeface="Montserrat" panose="00000500000000000000" pitchFamily="2" charset="0"/>
                <a:cs typeface="Times New Roman"/>
                <a:sym typeface="Times New Roman"/>
              </a:rPr>
              <a:t> harms </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Respiratory depression</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cs typeface="Times New Roman"/>
                <a:sym typeface="Times New Roman"/>
              </a:rPr>
              <a:t>Does not offer blockade/protection</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cs typeface="Times New Roman"/>
                <a:sym typeface="Times New Roman"/>
              </a:rPr>
              <a:t>Misses the opportunity to initiate </a:t>
            </a:r>
            <a:r>
              <a:rPr lang="en-US" sz="1800" b="1" dirty="0">
                <a:solidFill>
                  <a:schemeClr val="bg1"/>
                </a:solidFill>
                <a:latin typeface="Montserrat" panose="00000500000000000000" pitchFamily="2" charset="0"/>
                <a:cs typeface="Times New Roman"/>
                <a:sym typeface="Times New Roman"/>
              </a:rPr>
              <a:t>buprenorphine</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cs typeface="Times New Roman"/>
                <a:sym typeface="Times New Roman"/>
              </a:rPr>
              <a:t>Second line agent after </a:t>
            </a:r>
            <a:r>
              <a:rPr lang="en-US" sz="1800" b="1" dirty="0">
                <a:solidFill>
                  <a:schemeClr val="bg1"/>
                </a:solidFill>
                <a:latin typeface="Montserrat" panose="00000500000000000000" pitchFamily="2" charset="0"/>
                <a:cs typeface="Times New Roman"/>
                <a:sym typeface="Times New Roman"/>
              </a:rPr>
              <a:t>buprenorphine</a:t>
            </a:r>
            <a:endParaRPr sz="1800" b="1" dirty="0">
              <a:solidFill>
                <a:schemeClr val="bg1"/>
              </a:solidFill>
              <a:latin typeface="Montserrat" panose="00000500000000000000" pitchFamily="2" charset="0"/>
            </a:endParaRPr>
          </a:p>
        </p:txBody>
      </p:sp>
      <p:sp>
        <p:nvSpPr>
          <p:cNvPr id="111" name="Google Shape;41;p13">
            <a:extLst>
              <a:ext uri="{FF2B5EF4-FFF2-40B4-BE49-F238E27FC236}">
                <a16:creationId xmlns:a16="http://schemas.microsoft.com/office/drawing/2014/main" id="{CAA6B85B-A0F4-42B1-8A74-C2BD50C8E122}"/>
              </a:ext>
            </a:extLst>
          </p:cNvPr>
          <p:cNvSpPr txBox="1"/>
          <p:nvPr/>
        </p:nvSpPr>
        <p:spPr>
          <a:xfrm>
            <a:off x="644439" y="504826"/>
            <a:ext cx="77780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Opioid Withdrawal Treatment with </a:t>
            </a:r>
            <a:r>
              <a:rPr lang="en-US" sz="3000" b="1" dirty="0">
                <a:solidFill>
                  <a:srgbClr val="44BAE7"/>
                </a:solidFill>
                <a:latin typeface="Montserrat" panose="00000500000000000000" pitchFamily="2" charset="0"/>
                <a:ea typeface="Calibri"/>
                <a:cs typeface="Calibri"/>
                <a:sym typeface="Calibri"/>
              </a:rPr>
              <a:t>Methadone</a:t>
            </a:r>
          </a:p>
        </p:txBody>
      </p:sp>
      <p:cxnSp>
        <p:nvCxnSpPr>
          <p:cNvPr id="113" name="Straight Connector 112">
            <a:extLst>
              <a:ext uri="{FF2B5EF4-FFF2-40B4-BE49-F238E27FC236}">
                <a16:creationId xmlns:a16="http://schemas.microsoft.com/office/drawing/2014/main" id="{426CE95A-D5C4-4CEE-961B-D1DC6BA8B4A2}"/>
              </a:ext>
            </a:extLst>
          </p:cNvPr>
          <p:cNvCxnSpPr>
            <a:cxnSpLocks/>
          </p:cNvCxnSpPr>
          <p:nvPr/>
        </p:nvCxnSpPr>
        <p:spPr>
          <a:xfrm>
            <a:off x="731293" y="1215503"/>
            <a:ext cx="535406" cy="0"/>
          </a:xfrm>
          <a:prstGeom prst="line">
            <a:avLst/>
          </a:prstGeom>
          <a:noFill/>
          <a:ln w="57150" cap="flat" cmpd="sng" algn="ctr">
            <a:solidFill>
              <a:srgbClr val="4ABDE8">
                <a:shade val="95000"/>
                <a:satMod val="105000"/>
              </a:srgbClr>
            </a:solidFill>
            <a:prstDash val="solid"/>
          </a:ln>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7"/>
          <p:cNvSpPr txBox="1">
            <a:spLocks noGrp="1"/>
          </p:cNvSpPr>
          <p:nvPr>
            <p:ph idx="4294967295"/>
          </p:nvPr>
        </p:nvSpPr>
        <p:spPr>
          <a:xfrm>
            <a:off x="644439" y="1317422"/>
            <a:ext cx="7277980" cy="2547341"/>
          </a:xfrm>
          <a:prstGeom prst="rect">
            <a:avLst/>
          </a:prstGeom>
          <a:noFill/>
          <a:ln>
            <a:noFill/>
          </a:ln>
        </p:spPr>
        <p:txBody>
          <a:bodyPr spcFirstLastPara="1" wrap="square" lIns="68569" tIns="34275" rIns="68569" bIns="34275" anchor="t" anchorCtr="0">
            <a:noAutofit/>
          </a:bodyPr>
          <a:lstStyle/>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Partial opioid agonist</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Ceiling effect</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Much safer</a:t>
            </a:r>
          </a:p>
          <a:p>
            <a:pPr marL="742950" lvl="1" indent="-285750">
              <a:buClr>
                <a:schemeClr val="bg1"/>
              </a:buClr>
              <a:buSzPct val="80000"/>
              <a:buFont typeface="Montserrat" panose="00000500000000000000" pitchFamily="2" charset="0"/>
              <a:buChar char="O"/>
            </a:pPr>
            <a:r>
              <a:rPr lang="en-US" sz="1600" dirty="0">
                <a:solidFill>
                  <a:schemeClr val="bg1"/>
                </a:solidFill>
                <a:latin typeface="Montserrat" panose="00000500000000000000" pitchFamily="2" charset="0"/>
                <a:ea typeface="Times New Roman"/>
                <a:cs typeface="Times New Roman"/>
                <a:sym typeface="Times New Roman"/>
              </a:rPr>
              <a:t>Less euphoriant</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Higher receptor affinity than almost any other opioid</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Will precipitate withdrawal if not in withdrawal</a:t>
            </a:r>
          </a:p>
          <a:p>
            <a:pPr marL="285750"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Less abuse-prone and blocks more abuse-prone opioids</a:t>
            </a:r>
          </a:p>
        </p:txBody>
      </p:sp>
      <p:sp>
        <p:nvSpPr>
          <p:cNvPr id="111" name="Google Shape;41;p13">
            <a:extLst>
              <a:ext uri="{FF2B5EF4-FFF2-40B4-BE49-F238E27FC236}">
                <a16:creationId xmlns:a16="http://schemas.microsoft.com/office/drawing/2014/main" id="{CAA6B85B-A0F4-42B1-8A74-C2BD50C8E122}"/>
              </a:ext>
            </a:extLst>
          </p:cNvPr>
          <p:cNvSpPr txBox="1"/>
          <p:nvPr/>
        </p:nvSpPr>
        <p:spPr>
          <a:xfrm>
            <a:off x="644439" y="504826"/>
            <a:ext cx="823524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Opioid Withdrawal Treatment with </a:t>
            </a:r>
            <a:r>
              <a:rPr lang="en-US" sz="3000" b="1" dirty="0">
                <a:solidFill>
                  <a:srgbClr val="44BAE7"/>
                </a:solidFill>
                <a:latin typeface="Montserrat" panose="00000500000000000000" pitchFamily="2" charset="0"/>
                <a:ea typeface="Calibri"/>
                <a:cs typeface="Calibri"/>
                <a:sym typeface="Calibri"/>
              </a:rPr>
              <a:t>Buprenorphine</a:t>
            </a:r>
          </a:p>
        </p:txBody>
      </p:sp>
      <p:cxnSp>
        <p:nvCxnSpPr>
          <p:cNvPr id="113" name="Straight Connector 112">
            <a:extLst>
              <a:ext uri="{FF2B5EF4-FFF2-40B4-BE49-F238E27FC236}">
                <a16:creationId xmlns:a16="http://schemas.microsoft.com/office/drawing/2014/main" id="{426CE95A-D5C4-4CEE-961B-D1DC6BA8B4A2}"/>
              </a:ext>
            </a:extLst>
          </p:cNvPr>
          <p:cNvCxnSpPr>
            <a:cxnSpLocks/>
          </p:cNvCxnSpPr>
          <p:nvPr/>
        </p:nvCxnSpPr>
        <p:spPr>
          <a:xfrm>
            <a:off x="752724" y="1222647"/>
            <a:ext cx="535406" cy="0"/>
          </a:xfrm>
          <a:prstGeom prst="line">
            <a:avLst/>
          </a:prstGeom>
          <a:noFill/>
          <a:ln w="57150" cap="flat" cmpd="sng" algn="ctr">
            <a:solidFill>
              <a:srgbClr val="4ABDE8">
                <a:shade val="95000"/>
                <a:satMod val="105000"/>
              </a:srgbClr>
            </a:solidFill>
            <a:prstDash val="solid"/>
          </a:ln>
          <a:effectLst/>
        </p:spPr>
      </p:cxnSp>
      <p:sp>
        <p:nvSpPr>
          <p:cNvPr id="2" name="TextBox 1">
            <a:extLst>
              <a:ext uri="{FF2B5EF4-FFF2-40B4-BE49-F238E27FC236}">
                <a16:creationId xmlns:a16="http://schemas.microsoft.com/office/drawing/2014/main" id="{2A53E78D-40A4-4C3E-A9D3-5C519031522D}"/>
              </a:ext>
            </a:extLst>
          </p:cNvPr>
          <p:cNvSpPr txBox="1"/>
          <p:nvPr/>
        </p:nvSpPr>
        <p:spPr>
          <a:xfrm>
            <a:off x="921545" y="4022013"/>
            <a:ext cx="7277980" cy="750012"/>
          </a:xfrm>
          <a:prstGeom prst="rect">
            <a:avLst/>
          </a:prstGeom>
          <a:noFill/>
          <a:ln w="57150">
            <a:solidFill>
              <a:srgbClr val="44BAE7"/>
            </a:solidFill>
          </a:ln>
        </p:spPr>
        <p:txBody>
          <a:bodyPr spcFirstLastPara="1" wrap="square" lIns="182880" tIns="34275" rIns="68569" bIns="34275" anchor="t" anchorCtr="0">
            <a:noAutofit/>
          </a:bodyPr>
          <a:lstStyle>
            <a:defPPr marR="0" lvl="0" algn="l" rtl="0">
              <a:lnSpc>
                <a:spcPct val="100000"/>
              </a:lnSpc>
              <a:spcBef>
                <a:spcPts val="0"/>
              </a:spcBef>
              <a:spcAft>
                <a:spcPts val="0"/>
              </a:spcAft>
            </a:defPPr>
            <a:lvl1pPr marL="285750" indent="-285750">
              <a:lnSpc>
                <a:spcPct val="90000"/>
              </a:lnSpc>
              <a:spcBef>
                <a:spcPts val="1200"/>
              </a:spcBef>
              <a:buClr>
                <a:schemeClr val="bg1"/>
              </a:buClr>
              <a:buSzPct val="80000"/>
              <a:buFont typeface="Montserrat" panose="00000500000000000000" pitchFamily="2" charset="0"/>
              <a:buChar char="O"/>
              <a:defRPr sz="1800">
                <a:solidFill>
                  <a:schemeClr val="bg1"/>
                </a:solidFill>
                <a:latin typeface="Montserrat" panose="00000500000000000000" pitchFamily="2" charset="0"/>
                <a:ea typeface="Times New Roman"/>
                <a:cs typeface="Times New Roman"/>
                <a:sym typeface="Calibri"/>
              </a:defRPr>
            </a:lvl1pPr>
            <a:lvl2pPr marL="742950" indent="-285750">
              <a:lnSpc>
                <a:spcPct val="90000"/>
              </a:lnSpc>
              <a:spcBef>
                <a:spcPts val="200"/>
              </a:spcBef>
              <a:buClr>
                <a:schemeClr val="bg1"/>
              </a:buClr>
              <a:buSzPct val="80000"/>
              <a:buFont typeface="Montserrat" panose="00000500000000000000" pitchFamily="2" charset="0"/>
              <a:buChar char="O"/>
              <a:defRPr sz="1600">
                <a:solidFill>
                  <a:schemeClr val="bg1"/>
                </a:solidFill>
                <a:latin typeface="Montserrat" panose="00000500000000000000" pitchFamily="2" charset="0"/>
                <a:ea typeface="Times New Roman"/>
                <a:cs typeface="Times New Roman"/>
                <a:sym typeface="Calibri"/>
              </a:defRPr>
            </a:lvl2pPr>
            <a:lvl3pPr marL="1371600" indent="-317500">
              <a:lnSpc>
                <a:spcPct val="90000"/>
              </a:lnSpc>
              <a:spcBef>
                <a:spcPts val="400"/>
              </a:spcBef>
              <a:buClr>
                <a:schemeClr val="accent1"/>
              </a:buClr>
              <a:buSzPts val="1400"/>
              <a:buFont typeface="Calibri"/>
              <a:buChar char="◦"/>
              <a:defRPr>
                <a:solidFill>
                  <a:srgbClr val="3F3F3F"/>
                </a:solidFill>
                <a:latin typeface="Calibri"/>
                <a:ea typeface="Calibri"/>
                <a:cs typeface="Calibri"/>
                <a:sym typeface="Calibri"/>
              </a:defRPr>
            </a:lvl3pPr>
            <a:lvl4pPr marL="1828800" indent="-317500">
              <a:lnSpc>
                <a:spcPct val="90000"/>
              </a:lnSpc>
              <a:spcBef>
                <a:spcPts val="400"/>
              </a:spcBef>
              <a:buClr>
                <a:schemeClr val="accent1"/>
              </a:buClr>
              <a:buSzPts val="1400"/>
              <a:buFont typeface="Calibri"/>
              <a:buChar char="◦"/>
              <a:defRPr>
                <a:solidFill>
                  <a:srgbClr val="3F3F3F"/>
                </a:solidFill>
                <a:latin typeface="Calibri"/>
                <a:ea typeface="Calibri"/>
                <a:cs typeface="Calibri"/>
                <a:sym typeface="Calibri"/>
              </a:defRPr>
            </a:lvl4pPr>
            <a:lvl5pPr marL="2286000" indent="-317500">
              <a:lnSpc>
                <a:spcPct val="90000"/>
              </a:lnSpc>
              <a:spcBef>
                <a:spcPts val="400"/>
              </a:spcBef>
              <a:buClr>
                <a:schemeClr val="accent1"/>
              </a:buClr>
              <a:buSzPts val="1400"/>
              <a:buFont typeface="Calibri"/>
              <a:buChar char="◦"/>
              <a:defRPr>
                <a:solidFill>
                  <a:srgbClr val="3F3F3F"/>
                </a:solidFill>
                <a:latin typeface="Calibri"/>
                <a:ea typeface="Calibri"/>
                <a:cs typeface="Calibri"/>
                <a:sym typeface="Calibri"/>
              </a:defRPr>
            </a:lvl5pPr>
            <a:lvl6pPr marL="2743200" indent="-317500">
              <a:lnSpc>
                <a:spcPct val="90000"/>
              </a:lnSpc>
              <a:spcBef>
                <a:spcPts val="400"/>
              </a:spcBef>
              <a:buClr>
                <a:schemeClr val="accent1"/>
              </a:buClr>
              <a:buSzPts val="1400"/>
              <a:buFont typeface="Calibri"/>
              <a:buChar char="◦"/>
              <a:defRPr>
                <a:solidFill>
                  <a:srgbClr val="3F3F3F"/>
                </a:solidFill>
                <a:latin typeface="Calibri"/>
                <a:ea typeface="Calibri"/>
                <a:cs typeface="Calibri"/>
                <a:sym typeface="Calibri"/>
              </a:defRPr>
            </a:lvl6pPr>
            <a:lvl7pPr marL="3200400" indent="-317500">
              <a:lnSpc>
                <a:spcPct val="90000"/>
              </a:lnSpc>
              <a:spcBef>
                <a:spcPts val="400"/>
              </a:spcBef>
              <a:buClr>
                <a:schemeClr val="accent1"/>
              </a:buClr>
              <a:buSzPts val="1400"/>
              <a:buFont typeface="Calibri"/>
              <a:buChar char="◦"/>
              <a:defRPr>
                <a:solidFill>
                  <a:srgbClr val="3F3F3F"/>
                </a:solidFill>
                <a:latin typeface="Calibri"/>
                <a:ea typeface="Calibri"/>
                <a:cs typeface="Calibri"/>
                <a:sym typeface="Calibri"/>
              </a:defRPr>
            </a:lvl7pPr>
            <a:lvl8pPr marL="3657600" indent="-317500">
              <a:lnSpc>
                <a:spcPct val="90000"/>
              </a:lnSpc>
              <a:spcBef>
                <a:spcPts val="400"/>
              </a:spcBef>
              <a:buClr>
                <a:schemeClr val="accent1"/>
              </a:buClr>
              <a:buSzPts val="1400"/>
              <a:buFont typeface="Calibri"/>
              <a:buChar char="◦"/>
              <a:defRPr>
                <a:solidFill>
                  <a:srgbClr val="3F3F3F"/>
                </a:solidFill>
                <a:latin typeface="Calibri"/>
                <a:ea typeface="Calibri"/>
                <a:cs typeface="Calibri"/>
                <a:sym typeface="Calibri"/>
              </a:defRPr>
            </a:lvl8pPr>
            <a:lvl9pPr marL="4114800" indent="-317500">
              <a:lnSpc>
                <a:spcPct val="90000"/>
              </a:lnSpc>
              <a:spcBef>
                <a:spcPts val="400"/>
              </a:spcBef>
              <a:spcAft>
                <a:spcPts val="400"/>
              </a:spcAft>
              <a:buClr>
                <a:schemeClr val="accent1"/>
              </a:buClr>
              <a:buSzPts val="1400"/>
              <a:buFont typeface="Calibri"/>
              <a:buChar char="◦"/>
              <a:defRPr>
                <a:solidFill>
                  <a:srgbClr val="3F3F3F"/>
                </a:solidFill>
                <a:latin typeface="Calibri"/>
                <a:ea typeface="Calibri"/>
                <a:cs typeface="Calibri"/>
                <a:sym typeface="Calibri"/>
              </a:defRPr>
            </a:lvl9pPr>
          </a:lstStyle>
          <a:p>
            <a:pPr marL="0" indent="0">
              <a:buNone/>
            </a:pPr>
            <a:r>
              <a:rPr lang="en-US" sz="1400" dirty="0"/>
              <a:t>Buprenorphine is uniquely suited to treat opioid addiction: less dangerous, less abuse-prone vs. methadone, more likely to abolish craving, protects users from OD by more dangerous opioids</a:t>
            </a:r>
          </a:p>
        </p:txBody>
      </p:sp>
    </p:spTree>
    <p:extLst>
      <p:ext uri="{BB962C8B-B14F-4D97-AF65-F5344CB8AC3E}">
        <p14:creationId xmlns:p14="http://schemas.microsoft.com/office/powerpoint/2010/main" val="273796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44439" y="504826"/>
            <a:ext cx="8271712"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Opioid Withdrawal Treatment with </a:t>
            </a:r>
            <a:r>
              <a:rPr lang="en-US" sz="3000" b="1" dirty="0">
                <a:solidFill>
                  <a:srgbClr val="44BAE7"/>
                </a:solidFill>
                <a:latin typeface="Montserrat" panose="00000500000000000000" pitchFamily="2" charset="0"/>
                <a:ea typeface="Calibri"/>
                <a:cs typeface="Calibri"/>
                <a:sym typeface="Calibri"/>
              </a:rPr>
              <a:t>Buprenorphine</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13</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644439" y="1301729"/>
            <a:ext cx="8271711" cy="3296230"/>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Buprenorphine + naloxone = Suboxone</a:t>
            </a:r>
          </a:p>
          <a:p>
            <a:pPr marL="647700" lvl="1" indent="-285750">
              <a:buClr>
                <a:srgbClr val="1A547A"/>
              </a:buClr>
              <a:buSzPct val="80000"/>
              <a:buFont typeface="Montserrat" panose="00000500000000000000" pitchFamily="2" charset="0"/>
              <a:buChar char="O"/>
            </a:pPr>
            <a:r>
              <a:rPr lang="en-US" sz="1300" dirty="0">
                <a:solidFill>
                  <a:srgbClr val="1A547A"/>
                </a:solidFill>
                <a:latin typeface="Montserrat" panose="00000500000000000000" pitchFamily="2" charset="0"/>
                <a:cs typeface="Times New Roman"/>
                <a:sym typeface="Times New Roman"/>
              </a:rPr>
              <a:t>Naloxone additive is poorly absorbed in most patients unless injected</a:t>
            </a:r>
          </a:p>
          <a:p>
            <a:pPr marL="647700" lvl="1" indent="-285750">
              <a:buClr>
                <a:srgbClr val="1A547A"/>
              </a:buClr>
              <a:buSzPct val="80000"/>
              <a:buFont typeface="Montserrat" panose="00000500000000000000" pitchFamily="2" charset="0"/>
              <a:buChar char="O"/>
            </a:pPr>
            <a:r>
              <a:rPr lang="en-US" sz="1300" dirty="0">
                <a:solidFill>
                  <a:srgbClr val="1A547A"/>
                </a:solidFill>
                <a:latin typeface="Montserrat" panose="00000500000000000000" pitchFamily="2" charset="0"/>
                <a:cs typeface="Times New Roman"/>
                <a:sym typeface="Times New Roman"/>
              </a:rPr>
              <a:t>Naloxone component is designed to prevent abuse</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cs typeface="Times New Roman"/>
                <a:sym typeface="Times New Roman"/>
              </a:rPr>
              <a:t>Some patients experience naloxone effect</a:t>
            </a:r>
          </a:p>
          <a:p>
            <a:pPr marL="647700" lvl="1" indent="-285750">
              <a:buClr>
                <a:srgbClr val="1A547A"/>
              </a:buClr>
              <a:buSzPct val="80000"/>
              <a:buFont typeface="Montserrat" panose="00000500000000000000" pitchFamily="2" charset="0"/>
              <a:buChar char="O"/>
            </a:pPr>
            <a:r>
              <a:rPr lang="en-US" sz="1300" dirty="0">
                <a:solidFill>
                  <a:srgbClr val="1A547A"/>
                </a:solidFill>
                <a:latin typeface="Montserrat" panose="00000500000000000000" pitchFamily="2" charset="0"/>
                <a:cs typeface="Times New Roman"/>
                <a:sym typeface="Times New Roman"/>
              </a:rPr>
              <a:t>Appropriate to stock </a:t>
            </a:r>
            <a:r>
              <a:rPr lang="en-US" sz="1300" dirty="0" err="1">
                <a:solidFill>
                  <a:srgbClr val="1A547A"/>
                </a:solidFill>
                <a:latin typeface="Montserrat" panose="00000500000000000000" pitchFamily="2" charset="0"/>
                <a:cs typeface="Times New Roman"/>
                <a:sym typeface="Times New Roman"/>
              </a:rPr>
              <a:t>monoproduct</a:t>
            </a:r>
            <a:r>
              <a:rPr lang="en-US" sz="1300" dirty="0">
                <a:solidFill>
                  <a:srgbClr val="1A547A"/>
                </a:solidFill>
                <a:latin typeface="Montserrat" panose="00000500000000000000" pitchFamily="2" charset="0"/>
                <a:cs typeface="Times New Roman"/>
                <a:sym typeface="Times New Roman"/>
              </a:rPr>
              <a:t> in ED for directly observed administration</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cs typeface="Times New Roman"/>
                <a:sym typeface="Times New Roman"/>
              </a:rPr>
              <a:t>Slow acting and long acting</a:t>
            </a:r>
          </a:p>
          <a:p>
            <a:pPr marL="647700" lvl="1" indent="-285750">
              <a:buClr>
                <a:srgbClr val="1A547A"/>
              </a:buClr>
              <a:buSzPct val="80000"/>
              <a:buFont typeface="Montserrat" panose="00000500000000000000" pitchFamily="2" charset="0"/>
              <a:buChar char="O"/>
            </a:pPr>
            <a:r>
              <a:rPr lang="en-US" sz="1300" dirty="0">
                <a:solidFill>
                  <a:srgbClr val="1A547A"/>
                </a:solidFill>
                <a:latin typeface="Montserrat" panose="00000500000000000000" pitchFamily="2" charset="0"/>
                <a:cs typeface="Times New Roman"/>
                <a:sym typeface="Times New Roman"/>
              </a:rPr>
              <a:t>Reduces abuse potential + ceiling effect = long dosing intervals</a:t>
            </a:r>
          </a:p>
          <a:p>
            <a:pPr marL="304800"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cs typeface="Times New Roman"/>
                <a:sym typeface="Times New Roman"/>
              </a:rPr>
              <a:t>72-hour rule</a:t>
            </a:r>
          </a:p>
          <a:p>
            <a:pPr marL="647700" lvl="1" indent="-285750">
              <a:buClr>
                <a:srgbClr val="1A547A"/>
              </a:buClr>
              <a:buSzPct val="80000"/>
              <a:buFont typeface="Montserrat" panose="00000500000000000000" pitchFamily="2" charset="0"/>
              <a:buChar char="O"/>
            </a:pPr>
            <a:r>
              <a:rPr lang="en-US" sz="1300" dirty="0">
                <a:solidFill>
                  <a:srgbClr val="1A547A"/>
                </a:solidFill>
                <a:latin typeface="Montserrat" panose="00000500000000000000" pitchFamily="2" charset="0"/>
                <a:cs typeface="Times New Roman"/>
                <a:sym typeface="Times New Roman"/>
              </a:rPr>
              <a:t>Providers without X-waiver can dispense buprenorphine daily for 3 days</a:t>
            </a:r>
            <a:endParaRPr lang="en-US" sz="1300" dirty="0">
              <a:solidFill>
                <a:srgbClr val="1A547A"/>
              </a:solidFill>
              <a:latin typeface="Montserrat" panose="00000500000000000000" pitchFamily="2" charset="0"/>
            </a:endParaRPr>
          </a:p>
        </p:txBody>
      </p:sp>
    </p:spTree>
    <p:extLst>
      <p:ext uri="{BB962C8B-B14F-4D97-AF65-F5344CB8AC3E}">
        <p14:creationId xmlns:p14="http://schemas.microsoft.com/office/powerpoint/2010/main" val="360773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exterior, montaña, nieve, hombre&#10;&#10;Descripción generada automáticamente">
            <a:extLst>
              <a:ext uri="{FF2B5EF4-FFF2-40B4-BE49-F238E27FC236}">
                <a16:creationId xmlns:a16="http://schemas.microsoft.com/office/drawing/2014/main" id="{5EF3CD53-BE56-43A8-9416-D7EAA436D0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5704"/>
          <a:stretch/>
        </p:blipFill>
        <p:spPr>
          <a:xfrm>
            <a:off x="0" y="-1"/>
            <a:ext cx="9144000" cy="5143501"/>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644439" y="504826"/>
            <a:ext cx="8271712"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Opioid Withdrawal Treatment with </a:t>
            </a:r>
            <a:r>
              <a:rPr lang="en-US" sz="3000" b="1" dirty="0">
                <a:solidFill>
                  <a:srgbClr val="44BAE7"/>
                </a:solidFill>
                <a:latin typeface="Montserrat" panose="00000500000000000000" pitchFamily="2" charset="0"/>
                <a:ea typeface="Calibri"/>
                <a:cs typeface="Calibri"/>
                <a:sym typeface="Calibri"/>
              </a:rPr>
              <a:t>Buprenorphine</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14</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4572000" y="1229366"/>
            <a:ext cx="4135856" cy="134984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Harm reduction, peer support</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Referral to comprehensive addiction care</a:t>
            </a:r>
          </a:p>
          <a:p>
            <a:pPr marL="647700" lvl="1" indent="-285750">
              <a:buClr>
                <a:srgbClr val="1A547A"/>
              </a:buClr>
              <a:buSzPct val="80000"/>
              <a:buFont typeface="Montserrat" panose="00000500000000000000" pitchFamily="2" charset="0"/>
              <a:buChar char="O"/>
            </a:pPr>
            <a:r>
              <a:rPr lang="en-US" sz="1600" dirty="0">
                <a:solidFill>
                  <a:srgbClr val="1A547A"/>
                </a:solidFill>
                <a:latin typeface="Montserrat" panose="00000500000000000000" pitchFamily="2" charset="0"/>
                <a:ea typeface="Times New Roman"/>
                <a:cs typeface="Times New Roman"/>
                <a:sym typeface="Times New Roman"/>
              </a:rPr>
              <a:t>Ideally with </a:t>
            </a:r>
            <a:r>
              <a:rPr lang="en-US" sz="1600" dirty="0">
                <a:solidFill>
                  <a:srgbClr val="44BAE7"/>
                </a:solidFill>
                <a:latin typeface="Montserrat" panose="00000500000000000000" pitchFamily="2" charset="0"/>
                <a:ea typeface="Times New Roman"/>
                <a:cs typeface="Times New Roman"/>
                <a:sym typeface="Times New Roman"/>
              </a:rPr>
              <a:t>warm handoff</a:t>
            </a:r>
          </a:p>
        </p:txBody>
      </p:sp>
      <p:pic>
        <p:nvPicPr>
          <p:cNvPr id="9" name="Picture 8">
            <a:extLst>
              <a:ext uri="{FF2B5EF4-FFF2-40B4-BE49-F238E27FC236}">
                <a16:creationId xmlns:a16="http://schemas.microsoft.com/office/drawing/2014/main" id="{D938A63D-38D9-4573-AC59-D66917459155}"/>
              </a:ext>
            </a:extLst>
          </p:cNvPr>
          <p:cNvPicPr>
            <a:picLocks noChangeAspect="1"/>
          </p:cNvPicPr>
          <p:nvPr/>
        </p:nvPicPr>
        <p:blipFill>
          <a:blip r:embed="rId4"/>
          <a:stretch>
            <a:fillRect/>
          </a:stretch>
        </p:blipFill>
        <p:spPr>
          <a:xfrm>
            <a:off x="436144" y="1200690"/>
            <a:ext cx="4135856" cy="3431468"/>
          </a:xfrm>
          <a:prstGeom prst="rect">
            <a:avLst/>
          </a:prstGeom>
        </p:spPr>
      </p:pic>
    </p:spTree>
    <p:extLst>
      <p:ext uri="{BB962C8B-B14F-4D97-AF65-F5344CB8AC3E}">
        <p14:creationId xmlns:p14="http://schemas.microsoft.com/office/powerpoint/2010/main" val="2203774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DCB5E4F-07DA-42D6-B333-904050402577}"/>
              </a:ext>
            </a:extLst>
          </p:cNvPr>
          <p:cNvPicPr>
            <a:picLocks noChangeAspect="1"/>
          </p:cNvPicPr>
          <p:nvPr/>
        </p:nvPicPr>
        <p:blipFill>
          <a:blip r:embed="rId3"/>
          <a:stretch>
            <a:fillRect/>
          </a:stretch>
        </p:blipFill>
        <p:spPr>
          <a:xfrm>
            <a:off x="1428750" y="0"/>
            <a:ext cx="7715250" cy="5143500"/>
          </a:xfrm>
          <a:prstGeom prst="rect">
            <a:avLst/>
          </a:prstGeom>
        </p:spPr>
      </p:pic>
      <p:pic>
        <p:nvPicPr>
          <p:cNvPr id="21" name="Picture 20">
            <a:extLst>
              <a:ext uri="{FF2B5EF4-FFF2-40B4-BE49-F238E27FC236}">
                <a16:creationId xmlns:a16="http://schemas.microsoft.com/office/drawing/2014/main" id="{D455B722-D35E-4A90-B7E0-DFCA04BDACC4}"/>
              </a:ext>
            </a:extLst>
          </p:cNvPr>
          <p:cNvPicPr>
            <a:picLocks noChangeAspect="1"/>
          </p:cNvPicPr>
          <p:nvPr/>
        </p:nvPicPr>
        <p:blipFill rotWithShape="1">
          <a:blip r:embed="rId3"/>
          <a:srcRect r="96139"/>
          <a:stretch/>
        </p:blipFill>
        <p:spPr>
          <a:xfrm>
            <a:off x="0" y="171"/>
            <a:ext cx="1728788" cy="5143500"/>
          </a:xfrm>
          <a:prstGeom prst="rect">
            <a:avLst/>
          </a:prstGeom>
        </p:spPr>
      </p:pic>
      <p:sp>
        <p:nvSpPr>
          <p:cNvPr id="22" name="Rectangle 21">
            <a:extLst>
              <a:ext uri="{FF2B5EF4-FFF2-40B4-BE49-F238E27FC236}">
                <a16:creationId xmlns:a16="http://schemas.microsoft.com/office/drawing/2014/main" id="{E09A4EA0-D375-4C01-B202-B6D2BA1F0284}"/>
              </a:ext>
            </a:extLst>
          </p:cNvPr>
          <p:cNvSpPr/>
          <p:nvPr/>
        </p:nvSpPr>
        <p:spPr>
          <a:xfrm>
            <a:off x="0" y="-171"/>
            <a:ext cx="9143999" cy="5143500"/>
          </a:xfrm>
          <a:prstGeom prst="rect">
            <a:avLst/>
          </a:prstGeom>
          <a:gradFill flip="none" rotWithShape="1">
            <a:gsLst>
              <a:gs pos="55000">
                <a:srgbClr val="DCDCDF">
                  <a:alpha val="90000"/>
                </a:srgbClr>
              </a:gs>
              <a:gs pos="100000">
                <a:srgbClr val="DCDCDF">
                  <a:alpha val="25000"/>
                </a:srgbClr>
              </a:gs>
              <a:gs pos="0">
                <a:srgbClr val="DCDCDF"/>
              </a:gs>
            </a:gsLst>
            <a:lin ang="45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41;p13">
            <a:extLst>
              <a:ext uri="{FF2B5EF4-FFF2-40B4-BE49-F238E27FC236}">
                <a16:creationId xmlns:a16="http://schemas.microsoft.com/office/drawing/2014/main" id="{B25DCFE2-B37A-478A-882A-2E4A230DDD95}"/>
              </a:ext>
            </a:extLst>
          </p:cNvPr>
          <p:cNvSpPr txBox="1"/>
          <p:nvPr/>
        </p:nvSpPr>
        <p:spPr>
          <a:xfrm>
            <a:off x="644439" y="504826"/>
            <a:ext cx="488482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Precipitated Withdrawal</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15</a:t>
            </a:fld>
            <a:endParaRPr lang="en-US">
              <a:solidFill>
                <a:schemeClr val="bg1"/>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752724" y="1151209"/>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644439" y="1301729"/>
            <a:ext cx="6535029" cy="2291567"/>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Withdrawal caused by naloxone (or buprenorphine)</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Treatment is controversial</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Buprenorphine probably works for most patients</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Classic treatment is with non-opioids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May require aggressive sedation until antagonist wears off</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Harm reduction + reassessment for MOUD</a:t>
            </a:r>
          </a:p>
        </p:txBody>
      </p:sp>
    </p:spTree>
    <p:extLst>
      <p:ext uri="{BB962C8B-B14F-4D97-AF65-F5344CB8AC3E}">
        <p14:creationId xmlns:p14="http://schemas.microsoft.com/office/powerpoint/2010/main" val="2522535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p13">
            <a:extLst>
              <a:ext uri="{FF2B5EF4-FFF2-40B4-BE49-F238E27FC236}">
                <a16:creationId xmlns:a16="http://schemas.microsoft.com/office/drawing/2014/main" id="{132A5F85-C630-42D4-AA85-D21903674364}"/>
              </a:ext>
            </a:extLst>
          </p:cNvPr>
          <p:cNvSpPr txBox="1"/>
          <p:nvPr/>
        </p:nvSpPr>
        <p:spPr>
          <a:xfrm>
            <a:off x="727911" y="504826"/>
            <a:ext cx="714343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Missed Methadone</a:t>
            </a:r>
          </a:p>
        </p:txBody>
      </p:sp>
      <p:cxnSp>
        <p:nvCxnSpPr>
          <p:cNvPr id="3" name="Straight Connector 2">
            <a:extLst>
              <a:ext uri="{FF2B5EF4-FFF2-40B4-BE49-F238E27FC236}">
                <a16:creationId xmlns:a16="http://schemas.microsoft.com/office/drawing/2014/main" id="{D43B6A79-6C30-4C22-BA53-54486091DA1F}"/>
              </a:ext>
            </a:extLst>
          </p:cNvPr>
          <p:cNvCxnSpPr>
            <a:cxnSpLocks/>
          </p:cNvCxnSpPr>
          <p:nvPr/>
        </p:nvCxnSpPr>
        <p:spPr>
          <a:xfrm>
            <a:off x="836195" y="1151209"/>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 name="Google Shape;366;p41">
            <a:extLst>
              <a:ext uri="{FF2B5EF4-FFF2-40B4-BE49-F238E27FC236}">
                <a16:creationId xmlns:a16="http://schemas.microsoft.com/office/drawing/2014/main" id="{56BFE33E-052F-43BF-88BC-4B915DBF2157}"/>
              </a:ext>
            </a:extLst>
          </p:cNvPr>
          <p:cNvSpPr txBox="1">
            <a:spLocks/>
          </p:cNvSpPr>
          <p:nvPr/>
        </p:nvSpPr>
        <p:spPr>
          <a:xfrm>
            <a:off x="727911" y="1523632"/>
            <a:ext cx="7465970" cy="2112535"/>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Contact the prescriber/clinic.</a:t>
            </a:r>
          </a:p>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Most MMT patients can miss a single dose without developing withdrawal.</a:t>
            </a:r>
          </a:p>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If withdrawal symptoms are present and the patient is going to be discharged, give the patient a </a:t>
            </a:r>
            <a:r>
              <a:rPr lang="en-US" sz="1800" dirty="0">
                <a:solidFill>
                  <a:srgbClr val="44BAE7"/>
                </a:solidFill>
                <a:latin typeface="Montserrat" panose="00000500000000000000" pitchFamily="2" charset="0"/>
                <a:ea typeface="Times New Roman"/>
                <a:cs typeface="Times New Roman"/>
                <a:sym typeface="Times New Roman"/>
              </a:rPr>
              <a:t>withdrawal suppression dose </a:t>
            </a:r>
            <a:r>
              <a:rPr lang="en-US" sz="1800" dirty="0">
                <a:solidFill>
                  <a:schemeClr val="bg1"/>
                </a:solidFill>
                <a:latin typeface="Montserrat" panose="00000500000000000000" pitchFamily="2" charset="0"/>
                <a:ea typeface="Times New Roman"/>
                <a:cs typeface="Times New Roman"/>
                <a:sym typeface="Times New Roman"/>
              </a:rPr>
              <a:t>of 10 mg IM or 20 mg PO.</a:t>
            </a:r>
          </a:p>
          <a:p>
            <a:pPr marL="319087" indent="-285750">
              <a:buClr>
                <a:schemeClr val="bg1"/>
              </a:buClr>
              <a:buSzPct val="80000"/>
              <a:buFont typeface="Montserrat" panose="00000500000000000000" pitchFamily="2" charset="0"/>
              <a:buChar char="O"/>
            </a:pPr>
            <a:r>
              <a:rPr lang="en-US" sz="1800" dirty="0">
                <a:solidFill>
                  <a:schemeClr val="bg1"/>
                </a:solidFill>
                <a:latin typeface="Montserrat" panose="00000500000000000000" pitchFamily="2" charset="0"/>
                <a:ea typeface="Times New Roman"/>
                <a:cs typeface="Times New Roman"/>
                <a:sym typeface="Times New Roman"/>
              </a:rPr>
              <a:t>If admitted, a full dose can be given after discussing with the methadone prescriber/clinic.</a:t>
            </a:r>
          </a:p>
        </p:txBody>
      </p:sp>
    </p:spTree>
    <p:extLst>
      <p:ext uri="{BB962C8B-B14F-4D97-AF65-F5344CB8AC3E}">
        <p14:creationId xmlns:p14="http://schemas.microsoft.com/office/powerpoint/2010/main" val="2553709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5" name="Picture 4">
            <a:extLst>
              <a:ext uri="{FF2B5EF4-FFF2-40B4-BE49-F238E27FC236}">
                <a16:creationId xmlns:a16="http://schemas.microsoft.com/office/drawing/2014/main" id="{93C7E09B-5473-4E35-85B5-B4AD6852974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7061" b="7061"/>
          <a:stretch/>
        </p:blipFill>
        <p:spPr>
          <a:xfrm>
            <a:off x="-1" y="0"/>
            <a:ext cx="9143999" cy="5143500"/>
          </a:xfrm>
          <a:prstGeom prst="rect">
            <a:avLst/>
          </a:prstGeom>
        </p:spPr>
      </p:pic>
      <p:sp>
        <p:nvSpPr>
          <p:cNvPr id="12" name="Rectangle 11">
            <a:extLst>
              <a:ext uri="{FF2B5EF4-FFF2-40B4-BE49-F238E27FC236}">
                <a16:creationId xmlns:a16="http://schemas.microsoft.com/office/drawing/2014/main" id="{8555604A-C42E-4974-8757-CB4DA91EEC04}"/>
              </a:ext>
            </a:extLst>
          </p:cNvPr>
          <p:cNvSpPr/>
          <p:nvPr/>
        </p:nvSpPr>
        <p:spPr>
          <a:xfrm>
            <a:off x="0" y="0"/>
            <a:ext cx="9144000" cy="5143500"/>
          </a:xfrm>
          <a:prstGeom prst="rect">
            <a:avLst/>
          </a:prstGeom>
          <a:solidFill>
            <a:srgbClr val="07070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41;p13">
            <a:extLst>
              <a:ext uri="{FF2B5EF4-FFF2-40B4-BE49-F238E27FC236}">
                <a16:creationId xmlns:a16="http://schemas.microsoft.com/office/drawing/2014/main" id="{3E652F02-66CA-4FFA-8816-64B447ADF672}"/>
              </a:ext>
            </a:extLst>
          </p:cNvPr>
          <p:cNvSpPr txBox="1"/>
          <p:nvPr/>
        </p:nvSpPr>
        <p:spPr>
          <a:xfrm>
            <a:off x="3805394" y="304014"/>
            <a:ext cx="2929689"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Key Points</a:t>
            </a:r>
          </a:p>
        </p:txBody>
      </p:sp>
      <p:cxnSp>
        <p:nvCxnSpPr>
          <p:cNvPr id="11" name="Straight Connector 10">
            <a:extLst>
              <a:ext uri="{FF2B5EF4-FFF2-40B4-BE49-F238E27FC236}">
                <a16:creationId xmlns:a16="http://schemas.microsoft.com/office/drawing/2014/main" id="{33E45A56-DEF6-46DE-A48C-636A846476A9}"/>
              </a:ext>
            </a:extLst>
          </p:cNvPr>
          <p:cNvCxnSpPr>
            <a:cxnSpLocks/>
          </p:cNvCxnSpPr>
          <p:nvPr/>
        </p:nvCxnSpPr>
        <p:spPr>
          <a:xfrm>
            <a:off x="3913678" y="950397"/>
            <a:ext cx="535406" cy="0"/>
          </a:xfrm>
          <a:prstGeom prst="line">
            <a:avLst/>
          </a:prstGeom>
          <a:noFill/>
          <a:ln w="57150" cap="flat" cmpd="sng" algn="ctr">
            <a:solidFill>
              <a:srgbClr val="4ABDE8">
                <a:shade val="95000"/>
                <a:satMod val="105000"/>
              </a:srgbClr>
            </a:solidFill>
            <a:prstDash val="solid"/>
          </a:ln>
          <a:effectLst/>
        </p:spPr>
      </p:cxnSp>
      <p:sp>
        <p:nvSpPr>
          <p:cNvPr id="374" name="Google Shape;374;p42"/>
          <p:cNvSpPr txBox="1">
            <a:spLocks noGrp="1"/>
          </p:cNvSpPr>
          <p:nvPr>
            <p:ph idx="1"/>
          </p:nvPr>
        </p:nvSpPr>
        <p:spPr>
          <a:xfrm>
            <a:off x="3859985" y="1173604"/>
            <a:ext cx="5026840" cy="2962629"/>
          </a:xfrm>
          <a:prstGeom prst="rect">
            <a:avLst/>
          </a:prstGeom>
          <a:noFill/>
          <a:ln>
            <a:noFill/>
          </a:ln>
        </p:spPr>
        <p:txBody>
          <a:bodyPr spcFirstLastPara="1" wrap="square" lIns="68569" tIns="34275" rIns="68569" bIns="34275" anchor="t" anchorCtr="0">
            <a:noAutofit/>
          </a:bodyPr>
          <a:lstStyle/>
          <a:p>
            <a:pPr marL="257175" indent="-233363">
              <a:lnSpc>
                <a:spcPct val="100000"/>
              </a:lnSpc>
              <a:spcBef>
                <a:spcPts val="600"/>
              </a:spcBef>
              <a:buClr>
                <a:schemeClr val="bg1"/>
              </a:buClr>
              <a:buSzPct val="80000"/>
              <a:buFont typeface="Montserrat" panose="00000500000000000000" pitchFamily="2" charset="0"/>
              <a:buChar char="O"/>
            </a:pPr>
            <a:r>
              <a:rPr lang="en-US" sz="2000" dirty="0">
                <a:solidFill>
                  <a:schemeClr val="bg1"/>
                </a:solidFill>
                <a:latin typeface="Montserrat" panose="00000500000000000000" pitchFamily="2" charset="0"/>
                <a:ea typeface="Times New Roman"/>
                <a:cs typeface="Times New Roman"/>
                <a:sym typeface="Times New Roman"/>
              </a:rPr>
              <a:t>Opioid withdrawal is hell on earth.</a:t>
            </a:r>
          </a:p>
          <a:p>
            <a:pPr marL="257175" indent="-233363">
              <a:lnSpc>
                <a:spcPct val="100000"/>
              </a:lnSpc>
              <a:spcBef>
                <a:spcPts val="600"/>
              </a:spcBef>
              <a:buClr>
                <a:schemeClr val="bg1"/>
              </a:buClr>
              <a:buSzPct val="80000"/>
              <a:buFont typeface="Montserrat" panose="00000500000000000000" pitchFamily="2" charset="0"/>
              <a:buChar char="O"/>
            </a:pPr>
            <a:r>
              <a:rPr lang="en-US" sz="2000" dirty="0">
                <a:solidFill>
                  <a:schemeClr val="bg1"/>
                </a:solidFill>
                <a:latin typeface="Montserrat" panose="00000500000000000000" pitchFamily="2" charset="0"/>
                <a:cs typeface="Times New Roman"/>
                <a:sym typeface="Times New Roman"/>
              </a:rPr>
              <a:t>Patients may suffer from dysphoria, anxiety, sever pain, and GI distress</a:t>
            </a:r>
          </a:p>
          <a:p>
            <a:pPr marL="257175" indent="-233363">
              <a:lnSpc>
                <a:spcPct val="100000"/>
              </a:lnSpc>
              <a:spcBef>
                <a:spcPts val="600"/>
              </a:spcBef>
              <a:buClr>
                <a:schemeClr val="bg1"/>
              </a:buClr>
              <a:buSzPct val="80000"/>
              <a:buFont typeface="Montserrat" panose="00000500000000000000" pitchFamily="2" charset="0"/>
              <a:buChar char="O"/>
            </a:pPr>
            <a:r>
              <a:rPr lang="en-US" sz="2000" dirty="0">
                <a:solidFill>
                  <a:schemeClr val="bg1"/>
                </a:solidFill>
                <a:latin typeface="Montserrat" panose="00000500000000000000" pitchFamily="2" charset="0"/>
                <a:cs typeface="Times New Roman"/>
                <a:sym typeface="Times New Roman"/>
              </a:rPr>
              <a:t>A variety of non-opioid therapies can improve symptoms</a:t>
            </a:r>
          </a:p>
          <a:p>
            <a:pPr marL="257175" indent="-233363">
              <a:lnSpc>
                <a:spcPct val="100000"/>
              </a:lnSpc>
              <a:spcBef>
                <a:spcPts val="600"/>
              </a:spcBef>
              <a:buClr>
                <a:schemeClr val="bg1"/>
              </a:buClr>
              <a:buSzPct val="80000"/>
              <a:buFont typeface="Montserrat" panose="00000500000000000000" pitchFamily="2" charset="0"/>
              <a:buChar char="O"/>
            </a:pPr>
            <a:r>
              <a:rPr lang="en-US" sz="2000" dirty="0">
                <a:solidFill>
                  <a:schemeClr val="bg1"/>
                </a:solidFill>
                <a:latin typeface="Montserrat" panose="00000500000000000000" pitchFamily="2" charset="0"/>
                <a:cs typeface="Times New Roman"/>
                <a:sym typeface="Times New Roman"/>
              </a:rPr>
              <a:t>Opioid agonist therapies offer many advantages, including moving patient to recovery with MOUD</a:t>
            </a:r>
            <a:endParaRPr lang="en-US" sz="2000" dirty="0">
              <a:solidFill>
                <a:schemeClr val="bg1"/>
              </a:solidFill>
              <a:latin typeface="Montserrat" panose="00000500000000000000" pitchFamily="2" charset="0"/>
            </a:endParaRPr>
          </a:p>
        </p:txBody>
      </p:sp>
      <p:sp>
        <p:nvSpPr>
          <p:cNvPr id="17" name="Slide Number Placeholder 2">
            <a:extLst>
              <a:ext uri="{FF2B5EF4-FFF2-40B4-BE49-F238E27FC236}">
                <a16:creationId xmlns:a16="http://schemas.microsoft.com/office/drawing/2014/main" id="{3C99E769-E975-4410-B72C-6F7C46E2521C}"/>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17</a:t>
            </a:fld>
            <a:endParaRPr lang="en-US" dirty="0">
              <a:solidFill>
                <a:schemeClr val="bg1"/>
              </a:solidFill>
              <a:latin typeface="Montserrat" panose="000005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41;p13">
            <a:extLst>
              <a:ext uri="{FF2B5EF4-FFF2-40B4-BE49-F238E27FC236}">
                <a16:creationId xmlns:a16="http://schemas.microsoft.com/office/drawing/2014/main" id="{A33F0086-9078-4E0C-B87C-BD6D792EE823}"/>
              </a:ext>
            </a:extLst>
          </p:cNvPr>
          <p:cNvSpPr txBox="1"/>
          <p:nvPr/>
        </p:nvSpPr>
        <p:spPr>
          <a:xfrm>
            <a:off x="727911" y="504826"/>
            <a:ext cx="714343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FFFFFF"/>
                </a:solidFill>
                <a:latin typeface="Montserrat" panose="00000500000000000000" pitchFamily="2" charset="0"/>
                <a:ea typeface="Calibri"/>
                <a:cs typeface="Calibri"/>
                <a:sym typeface="Calibri"/>
              </a:rPr>
              <a:t>References</a:t>
            </a:r>
          </a:p>
        </p:txBody>
      </p:sp>
      <p:cxnSp>
        <p:nvCxnSpPr>
          <p:cNvPr id="9" name="Straight Connector 8">
            <a:extLst>
              <a:ext uri="{FF2B5EF4-FFF2-40B4-BE49-F238E27FC236}">
                <a16:creationId xmlns:a16="http://schemas.microsoft.com/office/drawing/2014/main" id="{4256B012-DC59-43F6-B21B-FB85CD98D488}"/>
              </a:ext>
            </a:extLst>
          </p:cNvPr>
          <p:cNvCxnSpPr>
            <a:cxnSpLocks/>
          </p:cNvCxnSpPr>
          <p:nvPr/>
        </p:nvCxnSpPr>
        <p:spPr>
          <a:xfrm>
            <a:off x="836195" y="1151209"/>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Google Shape;390;p44">
            <a:extLst>
              <a:ext uri="{FF2B5EF4-FFF2-40B4-BE49-F238E27FC236}">
                <a16:creationId xmlns:a16="http://schemas.microsoft.com/office/drawing/2014/main" id="{86A76C33-72B0-4C44-BDD8-F5B7BA34BE36}"/>
              </a:ext>
            </a:extLst>
          </p:cNvPr>
          <p:cNvSpPr txBox="1">
            <a:spLocks/>
          </p:cNvSpPr>
          <p:nvPr/>
        </p:nvSpPr>
        <p:spPr>
          <a:xfrm>
            <a:off x="663385" y="1350456"/>
            <a:ext cx="7773384" cy="335726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342900" indent="-214313">
              <a:spcAft>
                <a:spcPts val="1200"/>
              </a:spcAft>
              <a:buClr>
                <a:schemeClr val="bg1"/>
              </a:buClr>
              <a:buSzPct val="80000"/>
              <a:buFont typeface="Montserrat" panose="00000500000000000000" pitchFamily="2" charset="0"/>
              <a:buChar char="O"/>
            </a:pPr>
            <a:r>
              <a:rPr lang="en-US" sz="2000" dirty="0">
                <a:solidFill>
                  <a:schemeClr val="bg1"/>
                </a:solidFill>
                <a:latin typeface="Montserrat" panose="00000500000000000000" pitchFamily="2" charset="0"/>
              </a:rPr>
              <a:t>Herring AA, Perrone J, Nelson LS. Managing Opioid Withdrawal in the Emergency Department With Buprenorphine. Ann </a:t>
            </a:r>
            <a:r>
              <a:rPr lang="en-US" sz="2000" dirty="0" err="1">
                <a:solidFill>
                  <a:schemeClr val="bg1"/>
                </a:solidFill>
                <a:latin typeface="Montserrat" panose="00000500000000000000" pitchFamily="2" charset="0"/>
              </a:rPr>
              <a:t>Emerg</a:t>
            </a:r>
            <a:r>
              <a:rPr lang="en-US" sz="2000" dirty="0">
                <a:solidFill>
                  <a:schemeClr val="bg1"/>
                </a:solidFill>
                <a:latin typeface="Montserrat" panose="00000500000000000000" pitchFamily="2" charset="0"/>
              </a:rPr>
              <a:t> Med. 2019 May;73(5):481-487.</a:t>
            </a:r>
          </a:p>
          <a:p>
            <a:pPr marL="342900" indent="-214313">
              <a:spcAft>
                <a:spcPts val="1200"/>
              </a:spcAft>
              <a:buClr>
                <a:schemeClr val="bg1"/>
              </a:buClr>
              <a:buSzPct val="80000"/>
              <a:buFont typeface="Montserrat" panose="00000500000000000000" pitchFamily="2" charset="0"/>
              <a:buChar char="O"/>
            </a:pPr>
            <a:r>
              <a:rPr lang="en-US" sz="2000" dirty="0" err="1">
                <a:solidFill>
                  <a:schemeClr val="bg1"/>
                </a:solidFill>
                <a:latin typeface="Montserrat" panose="00000500000000000000" pitchFamily="2" charset="0"/>
              </a:rPr>
              <a:t>Cisewski</a:t>
            </a:r>
            <a:r>
              <a:rPr lang="en-US" sz="2000" dirty="0">
                <a:solidFill>
                  <a:schemeClr val="bg1"/>
                </a:solidFill>
                <a:latin typeface="Montserrat" panose="00000500000000000000" pitchFamily="2" charset="0"/>
              </a:rPr>
              <a:t> DH, Santos C, </a:t>
            </a:r>
            <a:r>
              <a:rPr lang="en-US" sz="2000" dirty="0" err="1">
                <a:solidFill>
                  <a:schemeClr val="bg1"/>
                </a:solidFill>
                <a:latin typeface="Montserrat" panose="00000500000000000000" pitchFamily="2" charset="0"/>
              </a:rPr>
              <a:t>Koyfman</a:t>
            </a:r>
            <a:r>
              <a:rPr lang="en-US" sz="2000" dirty="0">
                <a:solidFill>
                  <a:schemeClr val="bg1"/>
                </a:solidFill>
                <a:latin typeface="Montserrat" panose="00000500000000000000" pitchFamily="2" charset="0"/>
              </a:rPr>
              <a:t> A, Long B. Approach to buprenorphine use for opioid withdrawal treatment in the emergency setting. Am J </a:t>
            </a:r>
            <a:r>
              <a:rPr lang="en-US" sz="2000" dirty="0" err="1">
                <a:solidFill>
                  <a:schemeClr val="bg1"/>
                </a:solidFill>
                <a:latin typeface="Montserrat" panose="00000500000000000000" pitchFamily="2" charset="0"/>
              </a:rPr>
              <a:t>Emerg</a:t>
            </a:r>
            <a:r>
              <a:rPr lang="en-US" sz="2000" dirty="0">
                <a:solidFill>
                  <a:schemeClr val="bg1"/>
                </a:solidFill>
                <a:latin typeface="Montserrat" panose="00000500000000000000" pitchFamily="2" charset="0"/>
              </a:rPr>
              <a:t> Med. 2019 Jan;37(1):143-150.</a:t>
            </a:r>
          </a:p>
          <a:p>
            <a:pPr marL="342900" indent="-214313">
              <a:buClr>
                <a:schemeClr val="bg1"/>
              </a:buClr>
              <a:buSzPct val="80000"/>
              <a:buFont typeface="Montserrat" panose="00000500000000000000" pitchFamily="2" charset="0"/>
              <a:buChar char="O"/>
            </a:pPr>
            <a:r>
              <a:rPr lang="en-US" sz="2000" dirty="0">
                <a:solidFill>
                  <a:schemeClr val="bg1"/>
                </a:solidFill>
                <a:latin typeface="Montserrat" panose="00000500000000000000" pitchFamily="2" charset="0"/>
              </a:rPr>
              <a:t>D'Onofrio G, McCormack RP, Hawk K. Emergency Departments - A 24/7/365 Option for Combating the Opioid Crisis. N </a:t>
            </a:r>
            <a:r>
              <a:rPr lang="en-US" sz="2000" dirty="0" err="1">
                <a:solidFill>
                  <a:schemeClr val="bg1"/>
                </a:solidFill>
                <a:latin typeface="Montserrat" panose="00000500000000000000" pitchFamily="2" charset="0"/>
              </a:rPr>
              <a:t>Engl</a:t>
            </a:r>
            <a:r>
              <a:rPr lang="en-US" sz="2000" dirty="0">
                <a:solidFill>
                  <a:schemeClr val="bg1"/>
                </a:solidFill>
                <a:latin typeface="Montserrat" panose="00000500000000000000" pitchFamily="2" charset="0"/>
              </a:rPr>
              <a:t> J Med. 2018 Dec 27;379(26):2487-2490.</a:t>
            </a:r>
          </a:p>
        </p:txBody>
      </p:sp>
    </p:spTree>
    <p:extLst>
      <p:ext uri="{BB962C8B-B14F-4D97-AF65-F5344CB8AC3E}">
        <p14:creationId xmlns:p14="http://schemas.microsoft.com/office/powerpoint/2010/main" val="2791976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10" name="Picture 9">
            <a:extLst>
              <a:ext uri="{FF2B5EF4-FFF2-40B4-BE49-F238E27FC236}">
                <a16:creationId xmlns:a16="http://schemas.microsoft.com/office/drawing/2014/main" id="{247C5E30-2E61-4E95-BF38-3C9222D4C2C6}"/>
              </a:ext>
            </a:extLst>
          </p:cNvPr>
          <p:cNvPicPr>
            <a:picLocks noChangeAspect="1"/>
          </p:cNvPicPr>
          <p:nvPr/>
        </p:nvPicPr>
        <p:blipFill rotWithShape="1">
          <a:blip r:embed="rId3"/>
          <a:srcRect l="78201"/>
          <a:stretch/>
        </p:blipFill>
        <p:spPr>
          <a:xfrm flipH="1">
            <a:off x="7350271" y="0"/>
            <a:ext cx="1793728" cy="5143500"/>
          </a:xfrm>
          <a:prstGeom prst="rect">
            <a:avLst/>
          </a:prstGeom>
        </p:spPr>
      </p:pic>
      <p:pic>
        <p:nvPicPr>
          <p:cNvPr id="3" name="Picture 2">
            <a:extLst>
              <a:ext uri="{FF2B5EF4-FFF2-40B4-BE49-F238E27FC236}">
                <a16:creationId xmlns:a16="http://schemas.microsoft.com/office/drawing/2014/main" id="{333436D5-F60E-40A1-93E0-AF2DA588C2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668"/>
          <a:stretch/>
        </p:blipFill>
        <p:spPr>
          <a:xfrm>
            <a:off x="0" y="0"/>
            <a:ext cx="7350273" cy="5143500"/>
          </a:xfrm>
          <a:prstGeom prst="rect">
            <a:avLst/>
          </a:prstGeom>
        </p:spPr>
      </p:pic>
      <p:sp>
        <p:nvSpPr>
          <p:cNvPr id="12" name="Rectangle 11">
            <a:extLst>
              <a:ext uri="{FF2B5EF4-FFF2-40B4-BE49-F238E27FC236}">
                <a16:creationId xmlns:a16="http://schemas.microsoft.com/office/drawing/2014/main" id="{1343C556-63DF-4854-9EBA-8DB837FD85DA}"/>
              </a:ext>
            </a:extLst>
          </p:cNvPr>
          <p:cNvSpPr/>
          <p:nvPr/>
        </p:nvSpPr>
        <p:spPr>
          <a:xfrm flipH="1">
            <a:off x="1157288" y="18"/>
            <a:ext cx="7986712" cy="5143482"/>
          </a:xfrm>
          <a:prstGeom prst="rect">
            <a:avLst/>
          </a:prstGeom>
          <a:gradFill flip="none" rotWithShape="1">
            <a:gsLst>
              <a:gs pos="0">
                <a:schemeClr val="bg1">
                  <a:alpha val="39000"/>
                </a:schemeClr>
              </a:gs>
              <a:gs pos="47000">
                <a:schemeClr val="bg1">
                  <a:alpha val="46000"/>
                </a:schemeClr>
              </a:gs>
              <a:gs pos="8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F3B9B765-A950-46EA-934C-74ACFF02C91E}"/>
              </a:ext>
            </a:extLst>
          </p:cNvPr>
          <p:cNvSpPr txBox="1"/>
          <p:nvPr/>
        </p:nvSpPr>
        <p:spPr>
          <a:xfrm>
            <a:off x="4394954" y="247101"/>
            <a:ext cx="332664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Learning Objectives</a:t>
            </a:r>
          </a:p>
        </p:txBody>
      </p:sp>
      <p:cxnSp>
        <p:nvCxnSpPr>
          <p:cNvPr id="7" name="Straight Connector 6">
            <a:extLst>
              <a:ext uri="{FF2B5EF4-FFF2-40B4-BE49-F238E27FC236}">
                <a16:creationId xmlns:a16="http://schemas.microsoft.com/office/drawing/2014/main" id="{CAB332B0-F4A8-41DA-ADFD-F6E506EBF1F7}"/>
              </a:ext>
            </a:extLst>
          </p:cNvPr>
          <p:cNvCxnSpPr>
            <a:cxnSpLocks/>
          </p:cNvCxnSpPr>
          <p:nvPr/>
        </p:nvCxnSpPr>
        <p:spPr>
          <a:xfrm>
            <a:off x="4503239" y="893484"/>
            <a:ext cx="53540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Google Shape;105;p22">
            <a:extLst>
              <a:ext uri="{FF2B5EF4-FFF2-40B4-BE49-F238E27FC236}">
                <a16:creationId xmlns:a16="http://schemas.microsoft.com/office/drawing/2014/main" id="{A95E5BD6-CF72-4921-9E24-EC7A216ACE5B}"/>
              </a:ext>
            </a:extLst>
          </p:cNvPr>
          <p:cNvSpPr txBox="1">
            <a:spLocks/>
          </p:cNvSpPr>
          <p:nvPr/>
        </p:nvSpPr>
        <p:spPr>
          <a:xfrm>
            <a:off x="4394954" y="1121594"/>
            <a:ext cx="4416879" cy="2961867"/>
          </a:xfrm>
          <a:prstGeom prst="rect">
            <a:avLst/>
          </a:prstGeom>
          <a:noFill/>
          <a:ln>
            <a:noFill/>
          </a:ln>
        </p:spPr>
        <p:txBody>
          <a:bodyPr spcFirstLastPara="1" wrap="square" lIns="0" tIns="34275" rIns="0"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Compare </a:t>
            </a:r>
            <a:r>
              <a:rPr lang="en-US" sz="1600" b="1" dirty="0">
                <a:solidFill>
                  <a:srgbClr val="1A547A"/>
                </a:solidFill>
                <a:latin typeface="Montserrat" panose="00000500000000000000" pitchFamily="2" charset="0"/>
              </a:rPr>
              <a:t>abstinence therapy</a:t>
            </a:r>
            <a:r>
              <a:rPr lang="en-US" sz="1600" dirty="0">
                <a:solidFill>
                  <a:srgbClr val="1A547A"/>
                </a:solidFill>
                <a:latin typeface="Montserrat" panose="00000500000000000000" pitchFamily="2" charset="0"/>
              </a:rPr>
              <a:t> and </a:t>
            </a:r>
            <a:r>
              <a:rPr lang="en-US" sz="1600" b="1" dirty="0">
                <a:solidFill>
                  <a:srgbClr val="1A547A"/>
                </a:solidFill>
                <a:latin typeface="Montserrat" panose="00000500000000000000" pitchFamily="2" charset="0"/>
              </a:rPr>
              <a:t>opioid substitution treatment</a:t>
            </a:r>
            <a:r>
              <a:rPr lang="en-US" sz="1600" dirty="0">
                <a:solidFill>
                  <a:srgbClr val="1A547A"/>
                </a:solidFill>
                <a:latin typeface="Montserrat" panose="00000500000000000000" pitchFamily="2" charset="0"/>
              </a:rPr>
              <a:t> for opioid addiction.</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Describe the unique pharmacological characteristics of </a:t>
            </a:r>
            <a:r>
              <a:rPr lang="en-US" sz="1600" b="1" dirty="0">
                <a:solidFill>
                  <a:srgbClr val="1A547A"/>
                </a:solidFill>
                <a:latin typeface="Montserrat" panose="00000500000000000000" pitchFamily="2" charset="0"/>
              </a:rPr>
              <a:t>buprenorphine</a:t>
            </a:r>
            <a:r>
              <a:rPr lang="en-US" sz="1600" dirty="0">
                <a:solidFill>
                  <a:srgbClr val="1A547A"/>
                </a:solidFill>
                <a:latin typeface="Montserrat" panose="00000500000000000000" pitchFamily="2" charset="0"/>
              </a:rPr>
              <a:t> that make it advantageous as an </a:t>
            </a:r>
            <a:r>
              <a:rPr lang="en-US" sz="1600" b="1" dirty="0">
                <a:solidFill>
                  <a:srgbClr val="1A547A"/>
                </a:solidFill>
                <a:latin typeface="Montserrat" panose="00000500000000000000" pitchFamily="2" charset="0"/>
              </a:rPr>
              <a:t>opioid substitution treatment</a:t>
            </a:r>
            <a:r>
              <a:rPr lang="en-US" sz="1600" dirty="0">
                <a:solidFill>
                  <a:srgbClr val="1A547A"/>
                </a:solidFill>
                <a:latin typeface="Montserrat" panose="00000500000000000000" pitchFamily="2" charset="0"/>
              </a:rPr>
              <a:t> for opioid addiction.</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Explain the key elements in identifying appropriate candidates for ED-initiated </a:t>
            </a:r>
            <a:r>
              <a:rPr lang="en-US" sz="1600" b="1" dirty="0">
                <a:solidFill>
                  <a:srgbClr val="1A547A"/>
                </a:solidFill>
                <a:latin typeface="Montserrat" panose="00000500000000000000" pitchFamily="2" charset="0"/>
              </a:rPr>
              <a:t>buprenorphine</a:t>
            </a:r>
            <a:r>
              <a:rPr lang="en-US" sz="1600" dirty="0">
                <a:solidFill>
                  <a:srgbClr val="1A547A"/>
                </a:solidFill>
                <a:latin typeface="Montserrat" panose="00000500000000000000" pitchFamily="2" charset="0"/>
              </a:rPr>
              <a:t>.</a:t>
            </a:r>
          </a:p>
          <a:p>
            <a:pPr marL="342900" indent="-342900" defTabSz="685800">
              <a:spcBef>
                <a:spcPts val="600"/>
              </a:spcBef>
              <a:buClr>
                <a:srgbClr val="1A547A"/>
              </a:buClr>
              <a:buSzPts val="2800"/>
              <a:buFont typeface="Courier New" panose="02070309020205020404" pitchFamily="49" charset="0"/>
              <a:buChar char="o"/>
            </a:pPr>
            <a:r>
              <a:rPr lang="en-US" sz="1600" dirty="0">
                <a:solidFill>
                  <a:srgbClr val="1A547A"/>
                </a:solidFill>
                <a:latin typeface="Montserrat" panose="00000500000000000000" pitchFamily="2" charset="0"/>
              </a:rPr>
              <a:t>Explain how to initiate </a:t>
            </a:r>
            <a:r>
              <a:rPr lang="en-US" sz="1600" b="1" dirty="0">
                <a:solidFill>
                  <a:srgbClr val="1A547A"/>
                </a:solidFill>
                <a:latin typeface="Montserrat" panose="00000500000000000000" pitchFamily="2" charset="0"/>
              </a:rPr>
              <a:t>buprenorphine</a:t>
            </a:r>
            <a:r>
              <a:rPr lang="en-US" sz="1600" dirty="0">
                <a:solidFill>
                  <a:srgbClr val="1A547A"/>
                </a:solidFill>
                <a:latin typeface="Montserrat" panose="00000500000000000000" pitchFamily="2" charset="0"/>
              </a:rPr>
              <a:t> in the ED.</a:t>
            </a:r>
          </a:p>
        </p:txBody>
      </p:sp>
      <p:sp>
        <p:nvSpPr>
          <p:cNvPr id="18" name="Slide Number Placeholder 2">
            <a:extLst>
              <a:ext uri="{FF2B5EF4-FFF2-40B4-BE49-F238E27FC236}">
                <a16:creationId xmlns:a16="http://schemas.microsoft.com/office/drawing/2014/main" id="{F4B2B847-0426-4D9F-8C2C-03D76C305E6F}"/>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108C96"/>
                </a:solidFill>
                <a:latin typeface="Montserrat" panose="00000500000000000000" pitchFamily="2" charset="0"/>
              </a:rPr>
              <a:pPr defTabSz="685800">
                <a:defRPr/>
              </a:pPr>
              <a:t>2</a:t>
            </a:fld>
            <a:endParaRPr lang="en-US" dirty="0">
              <a:solidFill>
                <a:srgbClr val="108C96"/>
              </a:solidFill>
              <a:latin typeface="Montserrat" panose="00000500000000000000"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4" name="Picture 3">
            <a:extLst>
              <a:ext uri="{FF2B5EF4-FFF2-40B4-BE49-F238E27FC236}">
                <a16:creationId xmlns:a16="http://schemas.microsoft.com/office/drawing/2014/main" id="{2B7ED768-ED38-4D59-A485-A803733D46F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488" t="148" r="13707" b="-148"/>
          <a:stretch/>
        </p:blipFill>
        <p:spPr>
          <a:xfrm>
            <a:off x="2062870" y="0"/>
            <a:ext cx="7081130" cy="5143500"/>
          </a:xfrm>
          <a:prstGeom prst="rect">
            <a:avLst/>
          </a:prstGeom>
        </p:spPr>
      </p:pic>
      <p:sp>
        <p:nvSpPr>
          <p:cNvPr id="12" name="Rectangle 11">
            <a:extLst>
              <a:ext uri="{FF2B5EF4-FFF2-40B4-BE49-F238E27FC236}">
                <a16:creationId xmlns:a16="http://schemas.microsoft.com/office/drawing/2014/main" id="{8C21B991-AB5F-408D-9ED4-B3E17F1F09D7}"/>
              </a:ext>
            </a:extLst>
          </p:cNvPr>
          <p:cNvSpPr/>
          <p:nvPr/>
        </p:nvSpPr>
        <p:spPr>
          <a:xfrm>
            <a:off x="59570" y="0"/>
            <a:ext cx="9144000" cy="5143500"/>
          </a:xfrm>
          <a:prstGeom prst="rect">
            <a:avLst/>
          </a:prstGeom>
          <a:gradFill flip="none" rotWithShape="1">
            <a:gsLst>
              <a:gs pos="38000">
                <a:schemeClr val="bg1"/>
              </a:gs>
              <a:gs pos="100000">
                <a:schemeClr val="bg1">
                  <a:alpha val="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Google Shape;41;p13">
            <a:extLst>
              <a:ext uri="{FF2B5EF4-FFF2-40B4-BE49-F238E27FC236}">
                <a16:creationId xmlns:a16="http://schemas.microsoft.com/office/drawing/2014/main" id="{805D3039-F7E7-4431-B8A2-01CDE8F5BFC3}"/>
              </a:ext>
            </a:extLst>
          </p:cNvPr>
          <p:cNvSpPr txBox="1"/>
          <p:nvPr/>
        </p:nvSpPr>
        <p:spPr>
          <a:xfrm>
            <a:off x="715880" y="504826"/>
            <a:ext cx="5734926"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Opioid Withdrawal is Hell on Earth</a:t>
            </a:r>
          </a:p>
        </p:txBody>
      </p:sp>
      <p:cxnSp>
        <p:nvCxnSpPr>
          <p:cNvPr id="10" name="Straight Connector 9">
            <a:extLst>
              <a:ext uri="{FF2B5EF4-FFF2-40B4-BE49-F238E27FC236}">
                <a16:creationId xmlns:a16="http://schemas.microsoft.com/office/drawing/2014/main" id="{47BFFFF1-1501-4947-A7A9-2F7572CC45C6}"/>
              </a:ext>
            </a:extLst>
          </p:cNvPr>
          <p:cNvCxnSpPr>
            <a:cxnSpLocks/>
          </p:cNvCxnSpPr>
          <p:nvPr/>
        </p:nvCxnSpPr>
        <p:spPr>
          <a:xfrm>
            <a:off x="824277" y="1146645"/>
            <a:ext cx="535406" cy="0"/>
          </a:xfrm>
          <a:prstGeom prst="line">
            <a:avLst/>
          </a:prstGeom>
          <a:noFill/>
          <a:ln w="57150" cap="flat" cmpd="sng" algn="ctr">
            <a:solidFill>
              <a:srgbClr val="4ABDE8">
                <a:shade val="95000"/>
                <a:satMod val="105000"/>
              </a:srgbClr>
            </a:solidFill>
            <a:prstDash val="solid"/>
          </a:ln>
          <a:effectLst/>
        </p:spPr>
      </p:cxnSp>
      <p:sp>
        <p:nvSpPr>
          <p:cNvPr id="11" name="Google Shape;89;p20">
            <a:extLst>
              <a:ext uri="{FF2B5EF4-FFF2-40B4-BE49-F238E27FC236}">
                <a16:creationId xmlns:a16="http://schemas.microsoft.com/office/drawing/2014/main" id="{AF391EBE-A440-4AAC-B644-AD444FE1850E}"/>
              </a:ext>
            </a:extLst>
          </p:cNvPr>
          <p:cNvSpPr txBox="1"/>
          <p:nvPr/>
        </p:nvSpPr>
        <p:spPr>
          <a:xfrm>
            <a:off x="715880" y="1371125"/>
            <a:ext cx="5264005" cy="3267549"/>
          </a:xfrm>
          <a:prstGeom prst="rect">
            <a:avLst/>
          </a:prstGeom>
          <a:noFill/>
          <a:ln>
            <a:noFill/>
          </a:ln>
        </p:spPr>
        <p:txBody>
          <a:bodyPr spcFirstLastPara="1" wrap="square" lIns="68569" tIns="34275" rIns="68569" bIns="34275" anchor="t" anchorCtr="0">
            <a:noAutofit/>
          </a:bodyPr>
          <a:lstStyle/>
          <a:p>
            <a:pPr marL="257175" indent="-257175" defTabSz="685800">
              <a:lnSpc>
                <a:spcPct val="90000"/>
              </a:lnSpc>
              <a:spcBef>
                <a:spcPts val="900"/>
              </a:spcBef>
              <a:buClr>
                <a:srgbClr val="1A547A"/>
              </a:buClr>
              <a:buSzPct val="100000"/>
              <a:buFont typeface="Courier New" panose="02070309020205020404" pitchFamily="49" charset="0"/>
              <a:buChar char="o"/>
            </a:pPr>
            <a:r>
              <a:rPr lang="en-US" sz="1800" dirty="0">
                <a:solidFill>
                  <a:srgbClr val="1A547A"/>
                </a:solidFill>
                <a:latin typeface="Montserrat" panose="00000500000000000000" pitchFamily="2" charset="0"/>
                <a:ea typeface="Calibri"/>
                <a:cs typeface="Calibri"/>
                <a:sym typeface="Calibri"/>
              </a:rPr>
              <a:t>“It feels like the worst flu you ever had, the sickest you’ve ever been; at times, suicidal thoughts and complete and total confidence that you are never, ever, ever going to feel better.”</a:t>
            </a:r>
          </a:p>
          <a:p>
            <a:pPr marL="257175" indent="-257175" defTabSz="685800">
              <a:lnSpc>
                <a:spcPct val="90000"/>
              </a:lnSpc>
              <a:spcBef>
                <a:spcPts val="900"/>
              </a:spcBef>
              <a:buClr>
                <a:srgbClr val="1A547A"/>
              </a:buClr>
              <a:buSzPct val="100000"/>
              <a:buFont typeface="Courier New" panose="02070309020205020404" pitchFamily="49" charset="0"/>
              <a:buChar char="o"/>
            </a:pPr>
            <a:r>
              <a:rPr lang="en-US" sz="1800" dirty="0">
                <a:solidFill>
                  <a:srgbClr val="1A547A"/>
                </a:solidFill>
                <a:latin typeface="Montserrat" panose="00000500000000000000" pitchFamily="2" charset="0"/>
                <a:ea typeface="Calibri"/>
                <a:cs typeface="Calibri"/>
                <a:sym typeface="Calibri"/>
              </a:rPr>
              <a:t>“For days I shook uncontrollably. I sweat through my sheets.”</a:t>
            </a:r>
          </a:p>
          <a:p>
            <a:pPr marL="257175" indent="-257175" defTabSz="685800">
              <a:lnSpc>
                <a:spcPct val="90000"/>
              </a:lnSpc>
              <a:spcBef>
                <a:spcPts val="900"/>
              </a:spcBef>
              <a:buClr>
                <a:srgbClr val="1A547A"/>
              </a:buClr>
              <a:buSzPct val="100000"/>
              <a:buFont typeface="Courier New" panose="02070309020205020404" pitchFamily="49" charset="0"/>
              <a:buChar char="o"/>
            </a:pPr>
            <a:r>
              <a:rPr lang="en-US" sz="1800" dirty="0">
                <a:solidFill>
                  <a:srgbClr val="1A547A"/>
                </a:solidFill>
                <a:latin typeface="Montserrat" panose="00000500000000000000" pitchFamily="2" charset="0"/>
                <a:ea typeface="Calibri"/>
                <a:cs typeface="Calibri"/>
                <a:sym typeface="Calibri"/>
              </a:rPr>
              <a:t>“I wanted to tear my hair out of my skull and scratch my skin off of my body.”</a:t>
            </a:r>
          </a:p>
          <a:p>
            <a:pPr marL="257175" indent="-257175" defTabSz="685800">
              <a:lnSpc>
                <a:spcPct val="90000"/>
              </a:lnSpc>
              <a:spcBef>
                <a:spcPts val="900"/>
              </a:spcBef>
              <a:buClr>
                <a:srgbClr val="1A547A"/>
              </a:buClr>
              <a:buSzPct val="100000"/>
              <a:buFont typeface="Courier New" panose="02070309020205020404" pitchFamily="49" charset="0"/>
              <a:buChar char="o"/>
            </a:pPr>
            <a:r>
              <a:rPr lang="en-US" sz="1800" dirty="0">
                <a:solidFill>
                  <a:srgbClr val="1A547A"/>
                </a:solidFill>
                <a:latin typeface="Montserrat" panose="00000500000000000000" pitchFamily="2" charset="0"/>
                <a:ea typeface="Calibri"/>
                <a:cs typeface="Calibri"/>
                <a:sym typeface="Calibri"/>
              </a:rPr>
              <a:t>“It feels like the day your wife left and your kitten died and there were no more rainbows anywhere and never will be again.”</a:t>
            </a:r>
          </a:p>
        </p:txBody>
      </p:sp>
      <p:sp>
        <p:nvSpPr>
          <p:cNvPr id="16" name="Slide Number Placeholder 2">
            <a:extLst>
              <a:ext uri="{FF2B5EF4-FFF2-40B4-BE49-F238E27FC236}">
                <a16:creationId xmlns:a16="http://schemas.microsoft.com/office/drawing/2014/main" id="{0A8C82E2-7939-407F-90AB-B81253FE0BB2}"/>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3</a:t>
            </a:fld>
            <a:endParaRPr lang="en-US" dirty="0">
              <a:solidFill>
                <a:srgbClr val="099BAF"/>
              </a:solidFill>
              <a:latin typeface="Montserrat" panose="000005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77A2C-88C2-4639-AFA6-6057585A987F}"/>
              </a:ext>
            </a:extLst>
          </p:cNvPr>
          <p:cNvPicPr>
            <a:picLocks noChangeAspect="1"/>
          </p:cNvPicPr>
          <p:nvPr/>
        </p:nvPicPr>
        <p:blipFill rotWithShape="1">
          <a:blip r:embed="rId3">
            <a:grayscl/>
          </a:blip>
          <a:srcRect l="78187"/>
          <a:stretch/>
        </p:blipFill>
        <p:spPr>
          <a:xfrm>
            <a:off x="0" y="0"/>
            <a:ext cx="9143999" cy="5143500"/>
          </a:xfrm>
          <a:prstGeom prst="rect">
            <a:avLst/>
          </a:prstGeom>
        </p:spPr>
      </p:pic>
      <p:pic>
        <p:nvPicPr>
          <p:cNvPr id="9" name="Picture 8">
            <a:extLst>
              <a:ext uri="{FF2B5EF4-FFF2-40B4-BE49-F238E27FC236}">
                <a16:creationId xmlns:a16="http://schemas.microsoft.com/office/drawing/2014/main" id="{F40BA42A-CD18-4439-91D8-952C248CF86F}"/>
              </a:ext>
            </a:extLst>
          </p:cNvPr>
          <p:cNvPicPr>
            <a:picLocks noChangeAspect="1"/>
          </p:cNvPicPr>
          <p:nvPr/>
        </p:nvPicPr>
        <p:blipFill rotWithShape="1">
          <a:blip r:embed="rId4" cstate="email">
            <a:grayscl/>
            <a:extLst>
              <a:ext uri="{28A0092B-C50C-407E-A947-70E740481C1C}">
                <a14:useLocalDpi xmlns:a14="http://schemas.microsoft.com/office/drawing/2010/main"/>
              </a:ext>
            </a:extLst>
          </a:blip>
          <a:srcRect l="19786"/>
          <a:stretch/>
        </p:blipFill>
        <p:spPr>
          <a:xfrm>
            <a:off x="0" y="188024"/>
            <a:ext cx="5736278" cy="4767452"/>
          </a:xfrm>
          <a:prstGeom prst="rect">
            <a:avLst/>
          </a:prstGeom>
        </p:spPr>
      </p:pic>
      <p:sp>
        <p:nvSpPr>
          <p:cNvPr id="2" name="Google Shape;41;p13">
            <a:extLst>
              <a:ext uri="{FF2B5EF4-FFF2-40B4-BE49-F238E27FC236}">
                <a16:creationId xmlns:a16="http://schemas.microsoft.com/office/drawing/2014/main" id="{B25DCFE2-B37A-478A-882A-2E4A230DDD95}"/>
              </a:ext>
            </a:extLst>
          </p:cNvPr>
          <p:cNvSpPr txBox="1"/>
          <p:nvPr/>
        </p:nvSpPr>
        <p:spPr>
          <a:xfrm>
            <a:off x="4317083" y="517055"/>
            <a:ext cx="3400300"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defRPr/>
            </a:pPr>
            <a:r>
              <a:rPr lang="en-US" sz="3000" b="1" dirty="0">
                <a:solidFill>
                  <a:srgbClr val="023649"/>
                </a:solidFill>
                <a:latin typeface="Montserrat" panose="00000500000000000000" pitchFamily="2" charset="0"/>
                <a:ea typeface="Calibri"/>
                <a:cs typeface="Calibri"/>
                <a:sym typeface="Calibri"/>
              </a:rPr>
              <a:t>Opioid Withdrawal</a:t>
            </a:r>
          </a:p>
        </p:txBody>
      </p:sp>
      <p:sp>
        <p:nvSpPr>
          <p:cNvPr id="3" name="Slide Number Placeholder 2">
            <a:extLst>
              <a:ext uri="{FF2B5EF4-FFF2-40B4-BE49-F238E27FC236}">
                <a16:creationId xmlns:a16="http://schemas.microsoft.com/office/drawing/2014/main" id="{12C180E4-FE4A-481D-BF5F-53454FE0BDB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rgbClr val="099BAF"/>
                </a:solidFill>
                <a:latin typeface="Montserrat" panose="00000500000000000000" pitchFamily="2" charset="0"/>
              </a:rPr>
              <a:pPr defTabSz="685800">
                <a:defRPr/>
              </a:pPr>
              <a:t>4</a:t>
            </a:fld>
            <a:endParaRPr lang="en-US">
              <a:solidFill>
                <a:srgbClr val="099BAF"/>
              </a:solidFill>
              <a:latin typeface="Montserrat" panose="00000500000000000000" pitchFamily="2" charset="0"/>
            </a:endParaRPr>
          </a:p>
        </p:txBody>
      </p:sp>
      <p:cxnSp>
        <p:nvCxnSpPr>
          <p:cNvPr id="4" name="Straight Connector 11">
            <a:extLst>
              <a:ext uri="{FF2B5EF4-FFF2-40B4-BE49-F238E27FC236}">
                <a16:creationId xmlns:a16="http://schemas.microsoft.com/office/drawing/2014/main" id="{53015684-975D-489D-9091-6602EB99AEFA}"/>
              </a:ext>
            </a:extLst>
          </p:cNvPr>
          <p:cNvCxnSpPr>
            <a:cxnSpLocks/>
          </p:cNvCxnSpPr>
          <p:nvPr/>
        </p:nvCxnSpPr>
        <p:spPr>
          <a:xfrm>
            <a:off x="4425367" y="1163438"/>
            <a:ext cx="535406" cy="0"/>
          </a:xfrm>
          <a:prstGeom prst="line">
            <a:avLst/>
          </a:prstGeom>
          <a:ln w="57150">
            <a:solidFill>
              <a:srgbClr val="44BAE7"/>
            </a:solidFill>
          </a:ln>
        </p:spPr>
        <p:style>
          <a:lnRef idx="1">
            <a:schemeClr val="accent1"/>
          </a:lnRef>
          <a:fillRef idx="0">
            <a:schemeClr val="accent1"/>
          </a:fillRef>
          <a:effectRef idx="0">
            <a:schemeClr val="accent1"/>
          </a:effectRef>
          <a:fontRef idx="minor">
            <a:schemeClr val="tx1"/>
          </a:fontRef>
        </p:style>
      </p:cxnSp>
      <p:sp>
        <p:nvSpPr>
          <p:cNvPr id="12" name="Google Shape;299;p34">
            <a:extLst>
              <a:ext uri="{FF2B5EF4-FFF2-40B4-BE49-F238E27FC236}">
                <a16:creationId xmlns:a16="http://schemas.microsoft.com/office/drawing/2014/main" id="{D37FEA56-4C5D-4D43-8B63-429C73A13469}"/>
              </a:ext>
            </a:extLst>
          </p:cNvPr>
          <p:cNvSpPr txBox="1">
            <a:spLocks/>
          </p:cNvSpPr>
          <p:nvPr/>
        </p:nvSpPr>
        <p:spPr>
          <a:xfrm>
            <a:off x="4317082" y="1494725"/>
            <a:ext cx="4499059" cy="275567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ea typeface="Times New Roman"/>
                <a:cs typeface="Times New Roman"/>
                <a:sym typeface="Times New Roman"/>
              </a:rPr>
              <a:t>Anxiety, irritability, restlessness, agitation</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Diffuse pain, myalgias, arthralgias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Dysphoria, depression, hopelessness</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Vomiting, diarrhea, abdominal cramping</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Autonomic dysfunction</a:t>
            </a:r>
          </a:p>
          <a:p>
            <a:pPr marL="647700" lvl="1" indent="-285750">
              <a:buClr>
                <a:srgbClr val="1A547A"/>
              </a:buClr>
              <a:buSzPct val="80000"/>
              <a:buFont typeface="Montserrat" panose="00000500000000000000" pitchFamily="2" charset="0"/>
              <a:buChar char="O"/>
            </a:pPr>
            <a:r>
              <a:rPr lang="en-US" sz="1400" dirty="0">
                <a:solidFill>
                  <a:srgbClr val="1A547A"/>
                </a:solidFill>
                <a:latin typeface="Montserrat" panose="00000500000000000000" pitchFamily="2" charset="0"/>
                <a:cs typeface="Times New Roman"/>
                <a:sym typeface="Times New Roman"/>
              </a:rPr>
              <a:t>Sweating, tremors, increased HR/BP</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Rhinorrhea, lacrimation</a:t>
            </a:r>
          </a:p>
          <a:p>
            <a:pPr marL="304800" indent="-285750">
              <a:buClr>
                <a:srgbClr val="1A547A"/>
              </a:buClr>
              <a:buSzPct val="80000"/>
              <a:buFont typeface="Montserrat" panose="00000500000000000000" pitchFamily="2" charset="0"/>
              <a:buChar char="O"/>
            </a:pPr>
            <a:r>
              <a:rPr lang="en-US" sz="1800" dirty="0">
                <a:solidFill>
                  <a:srgbClr val="1A547A"/>
                </a:solidFill>
                <a:latin typeface="Montserrat" panose="00000500000000000000" pitchFamily="2" charset="0"/>
                <a:cs typeface="Times New Roman"/>
                <a:sym typeface="Times New Roman"/>
              </a:rPr>
              <a:t>Mydriasis, yawning, piloerection</a:t>
            </a:r>
            <a:endParaRPr lang="en-US" sz="1800" dirty="0">
              <a:solidFill>
                <a:srgbClr val="1A547A"/>
              </a:solidFill>
              <a:latin typeface="Montserrat" panose="00000500000000000000" pitchFamily="2" charset="0"/>
            </a:endParaRPr>
          </a:p>
        </p:txBody>
      </p:sp>
    </p:spTree>
    <p:extLst>
      <p:ext uri="{BB962C8B-B14F-4D97-AF65-F5344CB8AC3E}">
        <p14:creationId xmlns:p14="http://schemas.microsoft.com/office/powerpoint/2010/main" val="2213831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6D60F-12C4-4DAE-A04C-A735BD1FC7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859"/>
          <a:stretch/>
        </p:blipFill>
        <p:spPr>
          <a:xfrm>
            <a:off x="1337302" y="1"/>
            <a:ext cx="7806699" cy="5143500"/>
          </a:xfrm>
          <a:prstGeom prst="rect">
            <a:avLst/>
          </a:prstGeom>
        </p:spPr>
      </p:pic>
      <p:sp>
        <p:nvSpPr>
          <p:cNvPr id="10" name="Rectangle 9">
            <a:extLst>
              <a:ext uri="{FF2B5EF4-FFF2-40B4-BE49-F238E27FC236}">
                <a16:creationId xmlns:a16="http://schemas.microsoft.com/office/drawing/2014/main" id="{177FB7A8-01AB-4439-A411-5FB7C54D9F17}"/>
              </a:ext>
            </a:extLst>
          </p:cNvPr>
          <p:cNvSpPr/>
          <p:nvPr/>
        </p:nvSpPr>
        <p:spPr>
          <a:xfrm>
            <a:off x="1157288" y="0"/>
            <a:ext cx="7986712" cy="5143482"/>
          </a:xfrm>
          <a:prstGeom prst="rect">
            <a:avLst/>
          </a:prstGeom>
          <a:gradFill flip="none" rotWithShape="1">
            <a:gsLst>
              <a:gs pos="0">
                <a:schemeClr val="bg1"/>
              </a:gs>
              <a:gs pos="72000">
                <a:schemeClr val="bg1">
                  <a:alpha val="75000"/>
                </a:schemeClr>
              </a:gs>
              <a:gs pos="100000">
                <a:schemeClr val="bg1">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s-VE" sz="1050">
              <a:solidFill>
                <a:srgbClr val="FFFFFF"/>
              </a:solidFill>
              <a:latin typeface="Arial"/>
            </a:endParaRPr>
          </a:p>
        </p:txBody>
      </p:sp>
      <p:sp>
        <p:nvSpPr>
          <p:cNvPr id="6" name="Google Shape;41;p13">
            <a:extLst>
              <a:ext uri="{FF2B5EF4-FFF2-40B4-BE49-F238E27FC236}">
                <a16:creationId xmlns:a16="http://schemas.microsoft.com/office/drawing/2014/main" id="{661C0CE7-528C-4414-8217-4244042721DB}"/>
              </a:ext>
            </a:extLst>
          </p:cNvPr>
          <p:cNvSpPr txBox="1"/>
          <p:nvPr/>
        </p:nvSpPr>
        <p:spPr>
          <a:xfrm>
            <a:off x="693612" y="504826"/>
            <a:ext cx="5311404" cy="627410"/>
          </a:xfrm>
          <a:prstGeom prst="rect">
            <a:avLst/>
          </a:prstGeom>
          <a:noFill/>
          <a:ln>
            <a:noFill/>
          </a:ln>
        </p:spPr>
        <p:txBody>
          <a:bodyPr spcFirstLastPara="1" wrap="square" lIns="68569" tIns="34275" rIns="68569" bIns="34275" anchor="ctr" anchorCtr="0">
            <a:noAutofit/>
          </a:bodyPr>
          <a:lstStyle/>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Opioid Withdrawal </a:t>
            </a:r>
          </a:p>
          <a:p>
            <a:pPr defTabSz="685800">
              <a:lnSpc>
                <a:spcPct val="85000"/>
              </a:lnSpc>
              <a:buClr>
                <a:srgbClr val="FFFFFF"/>
              </a:buClr>
              <a:buSzPts val="5400"/>
            </a:pPr>
            <a:endParaRPr lang="en-US" sz="3000" b="1" dirty="0">
              <a:solidFill>
                <a:srgbClr val="023649"/>
              </a:solidFill>
              <a:latin typeface="Montserrat" panose="00000500000000000000" pitchFamily="2" charset="0"/>
              <a:ea typeface="Calibri"/>
              <a:cs typeface="Calibri"/>
              <a:sym typeface="Calibri"/>
            </a:endParaRPr>
          </a:p>
          <a:p>
            <a:pPr defTabSz="685800">
              <a:lnSpc>
                <a:spcPct val="85000"/>
              </a:lnSpc>
              <a:buClr>
                <a:srgbClr val="FFFFFF"/>
              </a:buClr>
              <a:buSzPts val="5400"/>
            </a:pPr>
            <a:r>
              <a:rPr lang="en-US" sz="3000" b="1" dirty="0">
                <a:solidFill>
                  <a:srgbClr val="023649"/>
                </a:solidFill>
                <a:latin typeface="Montserrat" panose="00000500000000000000" pitchFamily="2" charset="0"/>
                <a:ea typeface="Calibri"/>
                <a:cs typeface="Calibri"/>
                <a:sym typeface="Calibri"/>
              </a:rPr>
              <a:t>Non-Opioid Treatments</a:t>
            </a:r>
          </a:p>
        </p:txBody>
      </p:sp>
      <p:cxnSp>
        <p:nvCxnSpPr>
          <p:cNvPr id="7" name="Straight Connector 6">
            <a:extLst>
              <a:ext uri="{FF2B5EF4-FFF2-40B4-BE49-F238E27FC236}">
                <a16:creationId xmlns:a16="http://schemas.microsoft.com/office/drawing/2014/main" id="{5BB15B8D-D141-45CC-8058-380A7F10EDAE}"/>
              </a:ext>
            </a:extLst>
          </p:cNvPr>
          <p:cNvCxnSpPr>
            <a:cxnSpLocks/>
          </p:cNvCxnSpPr>
          <p:nvPr/>
        </p:nvCxnSpPr>
        <p:spPr>
          <a:xfrm>
            <a:off x="801896" y="718165"/>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BD48854A-253F-4E5E-9A42-AC28437C5CDE}"/>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5</a:t>
            </a:fld>
            <a:endParaRPr lang="en-US" dirty="0">
              <a:solidFill>
                <a:srgbClr val="099BAF"/>
              </a:solidFill>
              <a:latin typeface="Montserrat" panose="00000500000000000000" pitchFamily="2" charset="0"/>
            </a:endParaRPr>
          </a:p>
        </p:txBody>
      </p:sp>
      <p:sp>
        <p:nvSpPr>
          <p:cNvPr id="13" name="Google Shape;299;p34">
            <a:extLst>
              <a:ext uri="{FF2B5EF4-FFF2-40B4-BE49-F238E27FC236}">
                <a16:creationId xmlns:a16="http://schemas.microsoft.com/office/drawing/2014/main" id="{96F41701-F8D4-4D63-8F97-4389EA76EA00}"/>
              </a:ext>
            </a:extLst>
          </p:cNvPr>
          <p:cNvSpPr txBox="1">
            <a:spLocks/>
          </p:cNvSpPr>
          <p:nvPr/>
        </p:nvSpPr>
        <p:spPr>
          <a:xfrm>
            <a:off x="693612" y="1640146"/>
            <a:ext cx="4510326" cy="2755672"/>
          </a:xfrm>
          <a:prstGeom prst="rect">
            <a:avLst/>
          </a:prstGeom>
          <a:noFill/>
          <a:ln>
            <a:noFill/>
          </a:ln>
        </p:spPr>
        <p:txBody>
          <a:bodyPr spcFirstLastPara="1" wrap="square" lIns="68569" tIns="34275" rIns="68569" bIns="3427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800" indent="-285750">
              <a:buClr>
                <a:srgbClr val="1A547A"/>
              </a:buClr>
              <a:buSzPct val="80000"/>
              <a:buFont typeface="Montserrat" panose="00000500000000000000" pitchFamily="2" charset="0"/>
              <a:buChar char="O"/>
            </a:pPr>
            <a:r>
              <a:rPr lang="en-US" sz="1800" b="1" dirty="0">
                <a:solidFill>
                  <a:srgbClr val="1A547A"/>
                </a:solidFill>
                <a:latin typeface="Montserrat" panose="00000500000000000000" pitchFamily="2" charset="0"/>
                <a:ea typeface="Times New Roman"/>
                <a:cs typeface="Times New Roman"/>
                <a:sym typeface="Times New Roman"/>
              </a:rPr>
              <a:t>Dysautonomia:</a:t>
            </a:r>
            <a:r>
              <a:rPr lang="en-US" sz="1800" dirty="0">
                <a:solidFill>
                  <a:srgbClr val="1A547A"/>
                </a:solidFill>
                <a:latin typeface="Montserrat" panose="00000500000000000000" pitchFamily="2" charset="0"/>
                <a:ea typeface="Times New Roman"/>
                <a:cs typeface="Times New Roman"/>
                <a:sym typeface="Times New Roman"/>
              </a:rPr>
              <a:t> clonidine (dexmedetomidine, </a:t>
            </a:r>
            <a:r>
              <a:rPr lang="en-US" sz="1800" dirty="0" err="1">
                <a:solidFill>
                  <a:srgbClr val="1A547A"/>
                </a:solidFill>
                <a:latin typeface="Montserrat" panose="00000500000000000000" pitchFamily="2" charset="0"/>
                <a:ea typeface="Times New Roman"/>
                <a:cs typeface="Times New Roman"/>
                <a:sym typeface="Times New Roman"/>
              </a:rPr>
              <a:t>lofexidine</a:t>
            </a:r>
            <a:r>
              <a:rPr lang="en-US" sz="1800" dirty="0">
                <a:solidFill>
                  <a:srgbClr val="1A547A"/>
                </a:solidFill>
                <a:latin typeface="Montserrat" panose="00000500000000000000" pitchFamily="2" charset="0"/>
                <a:ea typeface="Times New Roman"/>
                <a:cs typeface="Times New Roman"/>
                <a:sym typeface="Times New Roman"/>
              </a:rPr>
              <a:t>)</a:t>
            </a:r>
          </a:p>
          <a:p>
            <a:pPr marL="304800" indent="-285750">
              <a:buClr>
                <a:srgbClr val="1A547A"/>
              </a:buClr>
              <a:buSzPct val="80000"/>
              <a:buFont typeface="Montserrat" panose="00000500000000000000" pitchFamily="2" charset="0"/>
              <a:buChar char="O"/>
            </a:pPr>
            <a:r>
              <a:rPr lang="en-US" sz="1800" b="1" dirty="0">
                <a:solidFill>
                  <a:srgbClr val="1A547A"/>
                </a:solidFill>
                <a:latin typeface="Montserrat" panose="00000500000000000000" pitchFamily="2" charset="0"/>
                <a:cs typeface="Times New Roman"/>
                <a:sym typeface="Times New Roman"/>
              </a:rPr>
              <a:t>Pain:</a:t>
            </a:r>
            <a:r>
              <a:rPr lang="en-US" sz="1800" dirty="0">
                <a:solidFill>
                  <a:srgbClr val="1A547A"/>
                </a:solidFill>
                <a:latin typeface="Montserrat" panose="00000500000000000000" pitchFamily="2" charset="0"/>
                <a:cs typeface="Times New Roman"/>
                <a:sym typeface="Times New Roman"/>
              </a:rPr>
              <a:t> NSAIDs, acetaminophen, gabapentin, baclofen, tizanidine</a:t>
            </a:r>
          </a:p>
          <a:p>
            <a:pPr marL="304800" indent="-285750">
              <a:buClr>
                <a:srgbClr val="1A547A"/>
              </a:buClr>
              <a:buSzPct val="80000"/>
              <a:buFont typeface="Montserrat" panose="00000500000000000000" pitchFamily="2" charset="0"/>
              <a:buChar char="O"/>
            </a:pPr>
            <a:r>
              <a:rPr lang="en-US" sz="1800" b="1" dirty="0">
                <a:solidFill>
                  <a:srgbClr val="1A547A"/>
                </a:solidFill>
                <a:latin typeface="Montserrat" panose="00000500000000000000" pitchFamily="2" charset="0"/>
                <a:cs typeface="Times New Roman"/>
                <a:sym typeface="Times New Roman"/>
              </a:rPr>
              <a:t>GI Distress:</a:t>
            </a:r>
            <a:r>
              <a:rPr lang="en-US" sz="1800" dirty="0">
                <a:solidFill>
                  <a:srgbClr val="1A547A"/>
                </a:solidFill>
                <a:latin typeface="Montserrat" panose="00000500000000000000" pitchFamily="2" charset="0"/>
                <a:cs typeface="Times New Roman"/>
                <a:sym typeface="Times New Roman"/>
              </a:rPr>
              <a:t> ondansetron, phenothiazines, antihistamines, loperamide, dicyclomine, octreotide</a:t>
            </a:r>
          </a:p>
          <a:p>
            <a:pPr marL="304800" indent="-285750">
              <a:buClr>
                <a:srgbClr val="1A547A"/>
              </a:buClr>
              <a:buSzPct val="80000"/>
              <a:buFont typeface="Montserrat" panose="00000500000000000000" pitchFamily="2" charset="0"/>
              <a:buChar char="O"/>
            </a:pPr>
            <a:r>
              <a:rPr lang="en-US" sz="1800" b="1" dirty="0">
                <a:solidFill>
                  <a:srgbClr val="1A547A"/>
                </a:solidFill>
                <a:latin typeface="Montserrat" panose="00000500000000000000" pitchFamily="2" charset="0"/>
                <a:cs typeface="Times New Roman"/>
                <a:sym typeface="Times New Roman"/>
              </a:rPr>
              <a:t>Agitation:</a:t>
            </a:r>
            <a:r>
              <a:rPr lang="en-US" sz="1800" dirty="0">
                <a:solidFill>
                  <a:srgbClr val="1A547A"/>
                </a:solidFill>
                <a:latin typeface="Montserrat" panose="00000500000000000000" pitchFamily="2" charset="0"/>
                <a:cs typeface="Times New Roman"/>
                <a:sym typeface="Times New Roman"/>
              </a:rPr>
              <a:t> antipsychotics, ketamine, careful with benzodiazepines</a:t>
            </a:r>
            <a:endParaRPr lang="en-US" sz="1800" dirty="0">
              <a:solidFill>
                <a:srgbClr val="1A547A"/>
              </a:solidFill>
              <a:latin typeface="Montserrat" panose="00000500000000000000" pitchFamily="2" charset="0"/>
            </a:endParaRPr>
          </a:p>
        </p:txBody>
      </p:sp>
      <p:cxnSp>
        <p:nvCxnSpPr>
          <p:cNvPr id="8" name="Straight Connector 7">
            <a:extLst>
              <a:ext uri="{FF2B5EF4-FFF2-40B4-BE49-F238E27FC236}">
                <a16:creationId xmlns:a16="http://schemas.microsoft.com/office/drawing/2014/main" id="{082DA3AC-D7A7-48DE-A8C9-4DA31BBD7846}"/>
              </a:ext>
            </a:extLst>
          </p:cNvPr>
          <p:cNvCxnSpPr>
            <a:cxnSpLocks/>
          </p:cNvCxnSpPr>
          <p:nvPr/>
        </p:nvCxnSpPr>
        <p:spPr>
          <a:xfrm>
            <a:off x="801896" y="1429366"/>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6122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8" name="Google Shape;268;p29"/>
          <p:cNvSpPr txBox="1">
            <a:spLocks noGrp="1"/>
          </p:cNvSpPr>
          <p:nvPr>
            <p:ph idx="4294967295"/>
          </p:nvPr>
        </p:nvSpPr>
        <p:spPr>
          <a:xfrm>
            <a:off x="715878" y="1541007"/>
            <a:ext cx="3233155" cy="3437390"/>
          </a:xfrm>
          <a:prstGeom prst="rect">
            <a:avLst/>
          </a:prstGeom>
          <a:noFill/>
          <a:ln>
            <a:noFill/>
          </a:ln>
        </p:spPr>
        <p:txBody>
          <a:bodyPr spcFirstLastPara="1" wrap="square" lIns="68569" tIns="34275" rIns="68569" bIns="34275" anchor="t" anchorCtr="0">
            <a:noAutofit/>
          </a:bodyPr>
          <a:lstStyle/>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ea typeface="Times New Roman"/>
                <a:cs typeface="Times New Roman"/>
                <a:sym typeface="Times New Roman"/>
              </a:rPr>
              <a:t>Clonidine</a:t>
            </a:r>
            <a:r>
              <a:rPr lang="en-US" sz="1200" dirty="0">
                <a:solidFill>
                  <a:schemeClr val="bg1"/>
                </a:solidFill>
                <a:latin typeface="Montserrat" panose="00000500000000000000" pitchFamily="2" charset="0"/>
                <a:ea typeface="Times New Roman"/>
                <a:cs typeface="Times New Roman"/>
                <a:sym typeface="Times New Roman"/>
              </a:rPr>
              <a:t> 0.1-0.3 mg PO q1-3h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Dexmedetomidine</a:t>
            </a:r>
            <a:r>
              <a:rPr lang="en-US" sz="1200" dirty="0">
                <a:solidFill>
                  <a:schemeClr val="bg1"/>
                </a:solidFill>
                <a:latin typeface="Montserrat" panose="00000500000000000000" pitchFamily="2" charset="0"/>
                <a:cs typeface="Times New Roman"/>
                <a:sym typeface="Times New Roman"/>
              </a:rPr>
              <a:t> start at 0.2 mcg/kg/min</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err="1">
                <a:solidFill>
                  <a:schemeClr val="bg1"/>
                </a:solidFill>
                <a:latin typeface="Montserrat" panose="00000500000000000000" pitchFamily="2" charset="0"/>
                <a:cs typeface="Times New Roman"/>
                <a:sym typeface="Times New Roman"/>
              </a:rPr>
              <a:t>Lofexidine</a:t>
            </a:r>
            <a:r>
              <a:rPr lang="en-US" sz="1200" dirty="0">
                <a:solidFill>
                  <a:schemeClr val="bg1"/>
                </a:solidFill>
                <a:latin typeface="Montserrat" panose="00000500000000000000" pitchFamily="2" charset="0"/>
                <a:cs typeface="Times New Roman"/>
                <a:sym typeface="Times New Roman"/>
              </a:rPr>
              <a:t> 0.2-0.4 mg PO q6-12h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Ibuprofen</a:t>
            </a:r>
            <a:r>
              <a:rPr lang="en-US" sz="1200" dirty="0">
                <a:solidFill>
                  <a:schemeClr val="bg1"/>
                </a:solidFill>
                <a:latin typeface="Montserrat" panose="00000500000000000000" pitchFamily="2" charset="0"/>
                <a:cs typeface="Times New Roman"/>
                <a:sym typeface="Times New Roman"/>
              </a:rPr>
              <a:t> 400-600 mg PO q4-6h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Ketorolac</a:t>
            </a:r>
            <a:r>
              <a:rPr lang="en-US" sz="1200" dirty="0">
                <a:solidFill>
                  <a:schemeClr val="bg1"/>
                </a:solidFill>
                <a:latin typeface="Montserrat" panose="00000500000000000000" pitchFamily="2" charset="0"/>
                <a:cs typeface="Times New Roman"/>
                <a:sym typeface="Times New Roman"/>
              </a:rPr>
              <a:t> 15 mg IV/IM q4-6h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Acetaminophen</a:t>
            </a:r>
            <a:r>
              <a:rPr lang="en-US" sz="1200" dirty="0">
                <a:solidFill>
                  <a:schemeClr val="bg1"/>
                </a:solidFill>
                <a:latin typeface="Montserrat" panose="00000500000000000000" pitchFamily="2" charset="0"/>
                <a:cs typeface="Times New Roman"/>
                <a:sym typeface="Times New Roman"/>
              </a:rPr>
              <a:t> 500-1000 mg PO q6h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Gabapentin</a:t>
            </a:r>
            <a:r>
              <a:rPr lang="en-US" sz="1200" dirty="0">
                <a:solidFill>
                  <a:schemeClr val="bg1"/>
                </a:solidFill>
                <a:latin typeface="Montserrat" panose="00000500000000000000" pitchFamily="2" charset="0"/>
                <a:cs typeface="Times New Roman"/>
                <a:sym typeface="Times New Roman"/>
              </a:rPr>
              <a:t> 200-400 mg PO q6-8h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Baclofen</a:t>
            </a:r>
            <a:r>
              <a:rPr lang="en-US" sz="1200" dirty="0">
                <a:solidFill>
                  <a:schemeClr val="bg1"/>
                </a:solidFill>
                <a:latin typeface="Montserrat" panose="00000500000000000000" pitchFamily="2" charset="0"/>
                <a:cs typeface="Times New Roman"/>
                <a:sym typeface="Times New Roman"/>
              </a:rPr>
              <a:t> 10 mg PO q8h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Tizanidine</a:t>
            </a:r>
            <a:r>
              <a:rPr lang="en-US" sz="1200" dirty="0">
                <a:solidFill>
                  <a:schemeClr val="bg1"/>
                </a:solidFill>
                <a:latin typeface="Montserrat" panose="00000500000000000000" pitchFamily="2" charset="0"/>
                <a:cs typeface="Times New Roman"/>
                <a:sym typeface="Times New Roman"/>
              </a:rPr>
              <a:t> 4-8 mg PO q6-8h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rPr>
              <a:t>Ondansetron</a:t>
            </a:r>
            <a:r>
              <a:rPr lang="en-US" sz="1200" dirty="0">
                <a:solidFill>
                  <a:schemeClr val="bg1"/>
                </a:solidFill>
                <a:latin typeface="Montserrat" panose="00000500000000000000" pitchFamily="2" charset="0"/>
              </a:rPr>
              <a:t> 4-8 mg PO/IV q4-6h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rPr>
              <a:t>Promethazine</a:t>
            </a:r>
            <a:r>
              <a:rPr lang="en-US" sz="1200" dirty="0">
                <a:solidFill>
                  <a:schemeClr val="bg1"/>
                </a:solidFill>
                <a:latin typeface="Montserrat" panose="00000500000000000000" pitchFamily="2" charset="0"/>
              </a:rPr>
              <a:t> 25-50 mg IV/IM</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rPr>
              <a:t>Metoclopramide</a:t>
            </a:r>
            <a:r>
              <a:rPr lang="en-US" sz="1200" dirty="0">
                <a:solidFill>
                  <a:schemeClr val="bg1"/>
                </a:solidFill>
                <a:latin typeface="Montserrat" panose="00000500000000000000" pitchFamily="2" charset="0"/>
              </a:rPr>
              <a:t> 10-20 mg IV q6-8h</a:t>
            </a:r>
            <a:endParaRPr lang="en-US" sz="1200" dirty="0">
              <a:solidFill>
                <a:schemeClr val="bg1"/>
              </a:solidFill>
              <a:latin typeface="Montserrat" panose="00000500000000000000" pitchFamily="2" charset="0"/>
              <a:cs typeface="Times New Roman"/>
              <a:sym typeface="Times New Roman"/>
            </a:endParaRP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ea typeface="Times New Roman"/>
                <a:cs typeface="Times New Roman"/>
                <a:sym typeface="Times New Roman"/>
              </a:rPr>
              <a:t>Diphenhydramine</a:t>
            </a:r>
            <a:r>
              <a:rPr lang="en-US" sz="1200" dirty="0">
                <a:solidFill>
                  <a:schemeClr val="bg1"/>
                </a:solidFill>
                <a:latin typeface="Montserrat" panose="00000500000000000000" pitchFamily="2" charset="0"/>
                <a:ea typeface="Times New Roman"/>
                <a:cs typeface="Times New Roman"/>
                <a:sym typeface="Times New Roman"/>
              </a:rPr>
              <a:t> 50 mg IV q6-8h</a:t>
            </a:r>
          </a:p>
        </p:txBody>
      </p:sp>
      <p:sp>
        <p:nvSpPr>
          <p:cNvPr id="12" name="Google Shape;41;p13">
            <a:extLst>
              <a:ext uri="{FF2B5EF4-FFF2-40B4-BE49-F238E27FC236}">
                <a16:creationId xmlns:a16="http://schemas.microsoft.com/office/drawing/2014/main" id="{67A97A10-36C0-49BC-A33F-3E5FEC24180B}"/>
              </a:ext>
            </a:extLst>
          </p:cNvPr>
          <p:cNvSpPr txBox="1"/>
          <p:nvPr/>
        </p:nvSpPr>
        <p:spPr>
          <a:xfrm>
            <a:off x="715877" y="452436"/>
            <a:ext cx="7107321" cy="1088571"/>
          </a:xfrm>
          <a:prstGeom prst="rect">
            <a:avLst/>
          </a:prstGeom>
          <a:noFill/>
          <a:ln>
            <a:noFill/>
          </a:ln>
        </p:spPr>
        <p:txBody>
          <a:bodyPr spcFirstLastPara="1" wrap="square" lIns="68569" tIns="34275" rIns="68569" bIns="34275" anchor="ctr" anchorCtr="0">
            <a:noAutofit/>
          </a:bodyPr>
          <a:lstStyle/>
          <a:p>
            <a:pPr defTabSz="685800">
              <a:spcAft>
                <a:spcPts val="130"/>
              </a:spcAft>
              <a:buClr>
                <a:srgbClr val="FFFFFF"/>
              </a:buClr>
              <a:buSzPts val="5400"/>
            </a:pPr>
            <a:r>
              <a:rPr lang="en-US" sz="3000" b="1" dirty="0">
                <a:solidFill>
                  <a:srgbClr val="FFFFFF"/>
                </a:solidFill>
                <a:latin typeface="Montserrat" panose="00000500000000000000" pitchFamily="2" charset="0"/>
                <a:ea typeface="Calibri"/>
                <a:cs typeface="Calibri"/>
                <a:sym typeface="Calibri"/>
              </a:rPr>
              <a:t>Opioid Withdrawal </a:t>
            </a:r>
          </a:p>
          <a:p>
            <a:pPr defTabSz="685800">
              <a:spcAft>
                <a:spcPts val="130"/>
              </a:spcAft>
              <a:buClr>
                <a:srgbClr val="FFFFFF"/>
              </a:buClr>
              <a:buSzPts val="5400"/>
            </a:pPr>
            <a:r>
              <a:rPr lang="en-US" sz="3000" b="1" dirty="0">
                <a:solidFill>
                  <a:srgbClr val="FFFFFF"/>
                </a:solidFill>
                <a:latin typeface="Montserrat" panose="00000500000000000000" pitchFamily="2" charset="0"/>
                <a:ea typeface="Calibri"/>
                <a:cs typeface="Calibri"/>
                <a:sym typeface="Calibri"/>
              </a:rPr>
              <a:t>Non-Opioid Treatments</a:t>
            </a:r>
          </a:p>
        </p:txBody>
      </p:sp>
      <p:cxnSp>
        <p:nvCxnSpPr>
          <p:cNvPr id="13" name="Straight Connector 12">
            <a:extLst>
              <a:ext uri="{FF2B5EF4-FFF2-40B4-BE49-F238E27FC236}">
                <a16:creationId xmlns:a16="http://schemas.microsoft.com/office/drawing/2014/main" id="{B6AD3D3A-7ED3-48FF-B340-D59322492CFC}"/>
              </a:ext>
            </a:extLst>
          </p:cNvPr>
          <p:cNvCxnSpPr>
            <a:cxnSpLocks/>
          </p:cNvCxnSpPr>
          <p:nvPr/>
        </p:nvCxnSpPr>
        <p:spPr>
          <a:xfrm>
            <a:off x="780621" y="996721"/>
            <a:ext cx="535406" cy="0"/>
          </a:xfrm>
          <a:prstGeom prst="line">
            <a:avLst/>
          </a:prstGeom>
          <a:noFill/>
          <a:ln w="57150" cap="flat" cmpd="sng" algn="ctr">
            <a:solidFill>
              <a:srgbClr val="4ABDE8">
                <a:shade val="95000"/>
                <a:satMod val="105000"/>
              </a:srgbClr>
            </a:solidFill>
            <a:prstDash val="solid"/>
          </a:ln>
          <a:effectLst/>
        </p:spPr>
      </p:cxnSp>
      <p:sp>
        <p:nvSpPr>
          <p:cNvPr id="8" name="Google Shape;268;p29">
            <a:extLst>
              <a:ext uri="{FF2B5EF4-FFF2-40B4-BE49-F238E27FC236}">
                <a16:creationId xmlns:a16="http://schemas.microsoft.com/office/drawing/2014/main" id="{2DB47DD1-982E-46BA-AF41-979CDADE500F}"/>
              </a:ext>
            </a:extLst>
          </p:cNvPr>
          <p:cNvSpPr txBox="1">
            <a:spLocks/>
          </p:cNvSpPr>
          <p:nvPr/>
        </p:nvSpPr>
        <p:spPr>
          <a:xfrm>
            <a:off x="4269538" y="1541007"/>
            <a:ext cx="3233155" cy="3279081"/>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Hydroxyzine</a:t>
            </a:r>
            <a:r>
              <a:rPr lang="en-US" sz="1200" dirty="0">
                <a:solidFill>
                  <a:schemeClr val="bg1"/>
                </a:solidFill>
                <a:latin typeface="Montserrat" panose="00000500000000000000" pitchFamily="2" charset="0"/>
                <a:cs typeface="Times New Roman"/>
                <a:sym typeface="Times New Roman"/>
              </a:rPr>
              <a:t> 50-100 mg PO/IM q4-6h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Loperamide</a:t>
            </a:r>
            <a:r>
              <a:rPr lang="en-US" sz="1200" dirty="0">
                <a:solidFill>
                  <a:schemeClr val="bg1"/>
                </a:solidFill>
                <a:latin typeface="Montserrat" panose="00000500000000000000" pitchFamily="2" charset="0"/>
                <a:cs typeface="Times New Roman"/>
                <a:sym typeface="Times New Roman"/>
              </a:rPr>
              <a:t> 4 mg PO q4h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Octreotide</a:t>
            </a:r>
            <a:r>
              <a:rPr lang="en-US" sz="1200" dirty="0">
                <a:solidFill>
                  <a:schemeClr val="bg1"/>
                </a:solidFill>
                <a:latin typeface="Montserrat" panose="00000500000000000000" pitchFamily="2" charset="0"/>
                <a:cs typeface="Times New Roman"/>
                <a:sym typeface="Times New Roman"/>
              </a:rPr>
              <a:t> 100 mcg SC q8h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Dicyclomine</a:t>
            </a:r>
            <a:r>
              <a:rPr lang="en-US" sz="1200" dirty="0">
                <a:solidFill>
                  <a:schemeClr val="bg1"/>
                </a:solidFill>
                <a:latin typeface="Montserrat" panose="00000500000000000000" pitchFamily="2" charset="0"/>
                <a:cs typeface="Times New Roman"/>
                <a:sym typeface="Times New Roman"/>
              </a:rPr>
              <a:t> 20 mg PO q6h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Lorazepam</a:t>
            </a:r>
            <a:r>
              <a:rPr lang="en-US" sz="1200" dirty="0">
                <a:solidFill>
                  <a:schemeClr val="bg1"/>
                </a:solidFill>
                <a:latin typeface="Montserrat" panose="00000500000000000000" pitchFamily="2" charset="0"/>
                <a:cs typeface="Times New Roman"/>
                <a:sym typeface="Times New Roman"/>
              </a:rPr>
              <a:t> 2-4 mg PO/IV q2-4h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Diazepam</a:t>
            </a:r>
            <a:r>
              <a:rPr lang="en-US" sz="1200" dirty="0">
                <a:solidFill>
                  <a:schemeClr val="bg1"/>
                </a:solidFill>
                <a:latin typeface="Montserrat" panose="00000500000000000000" pitchFamily="2" charset="0"/>
                <a:cs typeface="Times New Roman"/>
                <a:sym typeface="Times New Roman"/>
              </a:rPr>
              <a:t> 10-20 mg IV q30-60 min</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Midazolam</a:t>
            </a:r>
            <a:r>
              <a:rPr lang="en-US" sz="1200" dirty="0">
                <a:solidFill>
                  <a:schemeClr val="bg1"/>
                </a:solidFill>
                <a:latin typeface="Montserrat" panose="00000500000000000000" pitchFamily="2" charset="0"/>
                <a:cs typeface="Times New Roman"/>
                <a:sym typeface="Times New Roman"/>
              </a:rPr>
              <a:t> 2-5 mg IM q2h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Haloperidol</a:t>
            </a:r>
            <a:r>
              <a:rPr lang="en-US" sz="1200" dirty="0">
                <a:solidFill>
                  <a:schemeClr val="bg1"/>
                </a:solidFill>
                <a:latin typeface="Montserrat" panose="00000500000000000000" pitchFamily="2" charset="0"/>
                <a:cs typeface="Times New Roman"/>
                <a:sym typeface="Times New Roman"/>
              </a:rPr>
              <a:t> 2-10 mg IV/IM/PO q4-6h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err="1">
                <a:solidFill>
                  <a:schemeClr val="bg1"/>
                </a:solidFill>
                <a:latin typeface="Montserrat" panose="00000500000000000000" pitchFamily="2" charset="0"/>
                <a:cs typeface="Times New Roman"/>
                <a:sym typeface="Times New Roman"/>
              </a:rPr>
              <a:t>Droperidol</a:t>
            </a:r>
            <a:r>
              <a:rPr lang="en-US" sz="1200" dirty="0">
                <a:solidFill>
                  <a:schemeClr val="bg1"/>
                </a:solidFill>
                <a:latin typeface="Montserrat" panose="00000500000000000000" pitchFamily="2" charset="0"/>
                <a:cs typeface="Times New Roman"/>
                <a:sym typeface="Times New Roman"/>
              </a:rPr>
              <a:t> 1-5 mg IV/IM q4-6h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Olanzapine</a:t>
            </a:r>
            <a:r>
              <a:rPr lang="en-US" sz="1200" dirty="0">
                <a:solidFill>
                  <a:schemeClr val="bg1"/>
                </a:solidFill>
                <a:latin typeface="Montserrat" panose="00000500000000000000" pitchFamily="2" charset="0"/>
                <a:cs typeface="Times New Roman"/>
                <a:sym typeface="Times New Roman"/>
              </a:rPr>
              <a:t> 5-10 mg IM q4h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Ziprasidone</a:t>
            </a:r>
            <a:r>
              <a:rPr lang="en-US" sz="1200" dirty="0">
                <a:solidFill>
                  <a:schemeClr val="bg1"/>
                </a:solidFill>
                <a:latin typeface="Montserrat" panose="00000500000000000000" pitchFamily="2" charset="0"/>
                <a:cs typeface="Times New Roman"/>
                <a:sym typeface="Times New Roman"/>
              </a:rPr>
              <a:t> 10-20 mg IM q4h</a:t>
            </a:r>
          </a:p>
          <a:p>
            <a:pPr marL="257175" indent="-242888">
              <a:lnSpc>
                <a:spcPct val="100000"/>
              </a:lnSpc>
              <a:spcBef>
                <a:spcPts val="600"/>
              </a:spcBef>
              <a:buClr>
                <a:schemeClr val="bg1"/>
              </a:buClr>
              <a:buSzPct val="80000"/>
              <a:buFont typeface="Montserrat" panose="00000500000000000000" pitchFamily="2" charset="0"/>
              <a:buChar char="O"/>
            </a:pPr>
            <a:r>
              <a:rPr lang="en-US" sz="1200" b="1" dirty="0">
                <a:solidFill>
                  <a:schemeClr val="bg1"/>
                </a:solidFill>
                <a:latin typeface="Montserrat" panose="00000500000000000000" pitchFamily="2" charset="0"/>
                <a:cs typeface="Times New Roman"/>
                <a:sym typeface="Times New Roman"/>
              </a:rPr>
              <a:t>Ketamine</a:t>
            </a:r>
            <a:r>
              <a:rPr lang="en-US" sz="1200" dirty="0">
                <a:solidFill>
                  <a:schemeClr val="bg1"/>
                </a:solidFill>
                <a:latin typeface="Montserrat" panose="00000500000000000000" pitchFamily="2" charset="0"/>
                <a:cs typeface="Times New Roman"/>
                <a:sym typeface="Times New Roman"/>
              </a:rPr>
              <a:t> 0.25 mg/kg IV over 20 min q2h</a:t>
            </a:r>
            <a:endParaRPr lang="en-US" sz="1200" b="1" dirty="0">
              <a:solidFill>
                <a:schemeClr val="bg1"/>
              </a:solidFill>
              <a:latin typeface="Montserrat" panose="00000500000000000000" pitchFamily="2" charset="0"/>
            </a:endParaRPr>
          </a:p>
          <a:p>
            <a:pPr marL="528638" lvl="1" indent="-171450">
              <a:lnSpc>
                <a:spcPct val="100000"/>
              </a:lnSpc>
              <a:spcBef>
                <a:spcPts val="600"/>
              </a:spcBef>
              <a:buClr>
                <a:schemeClr val="bg1"/>
              </a:buClr>
              <a:buSzPct val="80000"/>
              <a:buFont typeface="Montserrat" panose="00000500000000000000" pitchFamily="2" charset="0"/>
              <a:buChar char="O"/>
            </a:pPr>
            <a:endParaRPr lang="en-US" sz="1200" dirty="0">
              <a:solidFill>
                <a:schemeClr val="bg1"/>
              </a:solidFill>
              <a:latin typeface="Montserrat" panose="00000500000000000000" pitchFamily="2" charset="0"/>
              <a:ea typeface="Times New Roman"/>
              <a:cs typeface="Times New Roman"/>
              <a:sym typeface="Times New Roman"/>
            </a:endParaRPr>
          </a:p>
        </p:txBody>
      </p:sp>
      <p:cxnSp>
        <p:nvCxnSpPr>
          <p:cNvPr id="6" name="Straight Connector 5">
            <a:extLst>
              <a:ext uri="{FF2B5EF4-FFF2-40B4-BE49-F238E27FC236}">
                <a16:creationId xmlns:a16="http://schemas.microsoft.com/office/drawing/2014/main" id="{E0384620-689B-432B-81ED-1A31223BFDAD}"/>
              </a:ext>
            </a:extLst>
          </p:cNvPr>
          <p:cNvCxnSpPr>
            <a:cxnSpLocks/>
          </p:cNvCxnSpPr>
          <p:nvPr/>
        </p:nvCxnSpPr>
        <p:spPr>
          <a:xfrm>
            <a:off x="780621" y="1430831"/>
            <a:ext cx="535406" cy="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3" name="Picture 2">
            <a:extLst>
              <a:ext uri="{FF2B5EF4-FFF2-40B4-BE49-F238E27FC236}">
                <a16:creationId xmlns:a16="http://schemas.microsoft.com/office/drawing/2014/main" id="{7DE7D5DA-28CF-4C38-B976-3B4A9BD99D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5309" r="5000"/>
          <a:stretch/>
        </p:blipFill>
        <p:spPr>
          <a:xfrm>
            <a:off x="0" y="0"/>
            <a:ext cx="8686799" cy="5143500"/>
          </a:xfrm>
          <a:prstGeom prst="rect">
            <a:avLst/>
          </a:prstGeom>
          <a:scene3d>
            <a:camera prst="orthographicFront">
              <a:rot lat="0" lon="10799999" rev="0"/>
            </a:camera>
            <a:lightRig rig="threePt" dir="t"/>
          </a:scene3d>
        </p:spPr>
      </p:pic>
      <p:pic>
        <p:nvPicPr>
          <p:cNvPr id="11" name="Picture 10">
            <a:extLst>
              <a:ext uri="{FF2B5EF4-FFF2-40B4-BE49-F238E27FC236}">
                <a16:creationId xmlns:a16="http://schemas.microsoft.com/office/drawing/2014/main" id="{9502E4BE-DAB7-45B4-83EF-F7791A9B3D99}"/>
              </a:ext>
            </a:extLst>
          </p:cNvPr>
          <p:cNvPicPr>
            <a:picLocks noChangeAspect="1"/>
          </p:cNvPicPr>
          <p:nvPr/>
        </p:nvPicPr>
        <p:blipFill rotWithShape="1">
          <a:blip r:embed="rId4"/>
          <a:srcRect t="15309" r="75807"/>
          <a:stretch/>
        </p:blipFill>
        <p:spPr>
          <a:xfrm>
            <a:off x="6488582" y="0"/>
            <a:ext cx="2655418" cy="5143500"/>
          </a:xfrm>
          <a:prstGeom prst="rect">
            <a:avLst/>
          </a:prstGeom>
          <a:scene3d>
            <a:camera prst="orthographicFront">
              <a:rot lat="0" lon="10800000" rev="0"/>
            </a:camera>
            <a:lightRig rig="threePt" dir="t"/>
          </a:scene3d>
        </p:spPr>
      </p:pic>
      <p:sp>
        <p:nvSpPr>
          <p:cNvPr id="7" name="Rectangle 6">
            <a:extLst>
              <a:ext uri="{FF2B5EF4-FFF2-40B4-BE49-F238E27FC236}">
                <a16:creationId xmlns:a16="http://schemas.microsoft.com/office/drawing/2014/main" id="{06FC30F4-0BEF-4E23-8B84-DD6AE8B969F4}"/>
              </a:ext>
            </a:extLst>
          </p:cNvPr>
          <p:cNvSpPr/>
          <p:nvPr/>
        </p:nvSpPr>
        <p:spPr>
          <a:xfrm>
            <a:off x="0" y="0"/>
            <a:ext cx="9144000" cy="51435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 name="Google Shape;286;p32"/>
          <p:cNvSpPr txBox="1">
            <a:spLocks noGrp="1"/>
          </p:cNvSpPr>
          <p:nvPr>
            <p:ph idx="1"/>
          </p:nvPr>
        </p:nvSpPr>
        <p:spPr>
          <a:xfrm>
            <a:off x="3530224" y="239263"/>
            <a:ext cx="5457367" cy="2895300"/>
          </a:xfrm>
          <a:prstGeom prst="rect">
            <a:avLst/>
          </a:prstGeom>
          <a:noFill/>
          <a:ln>
            <a:noFill/>
          </a:ln>
        </p:spPr>
        <p:txBody>
          <a:bodyPr spcFirstLastPara="1" wrap="square" lIns="68569" tIns="34275" rIns="68569" bIns="34275" anchor="ctr" anchorCtr="0">
            <a:noAutofit/>
          </a:bodyPr>
          <a:lstStyle/>
          <a:p>
            <a:pPr marL="114300" indent="0" defTabSz="685800">
              <a:lnSpc>
                <a:spcPct val="85000"/>
              </a:lnSpc>
              <a:buClr>
                <a:srgbClr val="FFFFFF"/>
              </a:buClr>
              <a:buSzPts val="5400"/>
              <a:buNone/>
            </a:pPr>
            <a:r>
              <a:rPr lang="en" sz="3600" b="1" dirty="0">
                <a:solidFill>
                  <a:srgbClr val="FFFFFF"/>
                </a:solidFill>
                <a:latin typeface="Montserrat" panose="00000500000000000000" pitchFamily="2" charset="0"/>
                <a:cs typeface="Calibri"/>
                <a:sym typeface="Times New Roman"/>
              </a:rPr>
              <a:t>Non-opioid treatments of opioid withdrawal </a:t>
            </a:r>
            <a:r>
              <a:rPr lang="en" sz="3600" b="1" dirty="0">
                <a:solidFill>
                  <a:srgbClr val="44BAE7"/>
                </a:solidFill>
                <a:latin typeface="Montserrat" panose="00000500000000000000" pitchFamily="2" charset="0"/>
                <a:cs typeface="Calibri"/>
                <a:sym typeface="Times New Roman"/>
              </a:rPr>
              <a:t>do not </a:t>
            </a:r>
            <a:r>
              <a:rPr lang="en" sz="3600" b="1" dirty="0">
                <a:solidFill>
                  <a:srgbClr val="FFFFFF"/>
                </a:solidFill>
                <a:latin typeface="Montserrat" panose="00000500000000000000" pitchFamily="2" charset="0"/>
                <a:cs typeface="Calibri"/>
                <a:sym typeface="Times New Roman"/>
              </a:rPr>
              <a:t>address the underlying problem and are therefore relatively </a:t>
            </a:r>
            <a:r>
              <a:rPr lang="en" sz="3600" b="1" dirty="0">
                <a:solidFill>
                  <a:srgbClr val="44BAE7"/>
                </a:solidFill>
                <a:latin typeface="Montserrat" panose="00000500000000000000" pitchFamily="2" charset="0"/>
                <a:cs typeface="Calibri"/>
                <a:sym typeface="Times New Roman"/>
              </a:rPr>
              <a:t>ineffective</a:t>
            </a:r>
            <a:r>
              <a:rPr lang="en" sz="3600" b="1" dirty="0">
                <a:solidFill>
                  <a:srgbClr val="FFFFFF"/>
                </a:solidFill>
                <a:latin typeface="Montserrat" panose="00000500000000000000" pitchFamily="2" charset="0"/>
                <a:cs typeface="Calibri"/>
                <a:sym typeface="Times New Roman"/>
              </a:rPr>
              <a:t>.</a:t>
            </a:r>
            <a:endParaRPr sz="3600" b="1" dirty="0">
              <a:solidFill>
                <a:srgbClr val="FFFFFF"/>
              </a:solidFill>
              <a:latin typeface="Montserrat" panose="00000500000000000000" pitchFamily="2" charset="0"/>
              <a:cs typeface="Calibri"/>
            </a:endParaRPr>
          </a:p>
        </p:txBody>
      </p:sp>
      <p:sp>
        <p:nvSpPr>
          <p:cNvPr id="10" name="Slide Number Placeholder 2">
            <a:extLst>
              <a:ext uri="{FF2B5EF4-FFF2-40B4-BE49-F238E27FC236}">
                <a16:creationId xmlns:a16="http://schemas.microsoft.com/office/drawing/2014/main" id="{89CE47BF-5710-440F-A5EF-3C4616866906}"/>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chemeClr val="bg1"/>
                </a:solidFill>
                <a:latin typeface="Montserrat" panose="00000500000000000000" pitchFamily="2" charset="0"/>
              </a:rPr>
              <a:pPr defTabSz="685800"/>
              <a:t>7</a:t>
            </a:fld>
            <a:endParaRPr lang="en-US"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327418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3" name="Picture 2">
            <a:extLst>
              <a:ext uri="{FF2B5EF4-FFF2-40B4-BE49-F238E27FC236}">
                <a16:creationId xmlns:a16="http://schemas.microsoft.com/office/drawing/2014/main" id="{755D3FF9-2847-4B89-887A-6452716F3E9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t="7812" b="7812"/>
          <a:stretch/>
        </p:blipFill>
        <p:spPr>
          <a:xfrm>
            <a:off x="0" y="0"/>
            <a:ext cx="9144000" cy="5143500"/>
          </a:xfrm>
          <a:prstGeom prst="rect">
            <a:avLst/>
          </a:prstGeom>
        </p:spPr>
      </p:pic>
      <p:sp>
        <p:nvSpPr>
          <p:cNvPr id="12" name="Slide Number Placeholder 2">
            <a:extLst>
              <a:ext uri="{FF2B5EF4-FFF2-40B4-BE49-F238E27FC236}">
                <a16:creationId xmlns:a16="http://schemas.microsoft.com/office/drawing/2014/main" id="{774B4679-AFCB-4FE0-B2D4-22A6A698BDE5}"/>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defRPr/>
            </a:pPr>
            <a:fld id="{00000000-1234-1234-1234-123412341234}" type="slidenum">
              <a:rPr lang="en-US">
                <a:solidFill>
                  <a:schemeClr val="bg1"/>
                </a:solidFill>
                <a:latin typeface="Montserrat" panose="00000500000000000000" pitchFamily="2" charset="0"/>
              </a:rPr>
              <a:pPr defTabSz="685800">
                <a:defRPr/>
              </a:pPr>
              <a:t>8</a:t>
            </a:fld>
            <a:endParaRPr lang="en-US" dirty="0">
              <a:solidFill>
                <a:schemeClr val="bg1"/>
              </a:solidFill>
              <a:latin typeface="Montserrat" panose="00000500000000000000" pitchFamily="2" charset="0"/>
            </a:endParaRPr>
          </a:p>
        </p:txBody>
      </p:sp>
      <p:sp>
        <p:nvSpPr>
          <p:cNvPr id="6" name="Rectangle 5">
            <a:extLst>
              <a:ext uri="{FF2B5EF4-FFF2-40B4-BE49-F238E27FC236}">
                <a16:creationId xmlns:a16="http://schemas.microsoft.com/office/drawing/2014/main" id="{5C346AD0-B8B1-4D64-83DB-2F909B525EE8}"/>
              </a:ext>
            </a:extLst>
          </p:cNvPr>
          <p:cNvSpPr/>
          <p:nvPr/>
        </p:nvSpPr>
        <p:spPr>
          <a:xfrm>
            <a:off x="0" y="0"/>
            <a:ext cx="9144000" cy="5143500"/>
          </a:xfrm>
          <a:prstGeom prst="rect">
            <a:avLst/>
          </a:prstGeom>
          <a:gradFill flip="none" rotWithShape="1">
            <a:gsLst>
              <a:gs pos="28000">
                <a:srgbClr val="346272">
                  <a:alpha val="84706"/>
                </a:srgbClr>
              </a:gs>
              <a:gs pos="75000">
                <a:srgbClr val="346272">
                  <a:alpha val="0"/>
                </a:srgbClr>
              </a:gs>
              <a:gs pos="0">
                <a:srgbClr val="346272">
                  <a:alpha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1;p13">
            <a:extLst>
              <a:ext uri="{FF2B5EF4-FFF2-40B4-BE49-F238E27FC236}">
                <a16:creationId xmlns:a16="http://schemas.microsoft.com/office/drawing/2014/main" id="{651F95E0-FCDA-4F60-BA93-C55C1A56F77B}"/>
              </a:ext>
            </a:extLst>
          </p:cNvPr>
          <p:cNvSpPr txBox="1"/>
          <p:nvPr/>
        </p:nvSpPr>
        <p:spPr>
          <a:xfrm>
            <a:off x="423014" y="599116"/>
            <a:ext cx="6877672" cy="3301999"/>
          </a:xfrm>
          <a:prstGeom prst="rect">
            <a:avLst/>
          </a:prstGeom>
          <a:noFill/>
          <a:ln>
            <a:noFill/>
          </a:ln>
        </p:spPr>
        <p:txBody>
          <a:bodyPr spcFirstLastPara="1" wrap="square" lIns="91425" tIns="45700" rIns="91425" bIns="45700" anchor="ctr" anchorCtr="0">
            <a:noAutofit/>
          </a:bodyPr>
          <a:lstStyle/>
          <a:p>
            <a:pPr>
              <a:lnSpc>
                <a:spcPct val="85000"/>
              </a:lnSpc>
              <a:buClr>
                <a:srgbClr val="FFFFFF"/>
              </a:buClr>
              <a:buSzPts val="5400"/>
              <a:defRPr/>
            </a:pPr>
            <a:r>
              <a:rPr lang="en-US" sz="4000" b="1" dirty="0">
                <a:solidFill>
                  <a:prstClr val="white"/>
                </a:solidFill>
                <a:effectLst>
                  <a:outerShdw blurRad="355600" dist="38100" dir="2700000" algn="tl">
                    <a:srgbClr val="000000">
                      <a:alpha val="43137"/>
                    </a:srgbClr>
                  </a:outerShdw>
                </a:effectLst>
                <a:latin typeface="Montserrat" panose="00000500000000000000" pitchFamily="2" charset="0"/>
                <a:ea typeface="Calibri"/>
                <a:cs typeface="Calibri"/>
                <a:sym typeface="Calibri"/>
              </a:rPr>
              <a:t>Because non-opioid treatments of opioid withdrawal are relatively </a:t>
            </a:r>
            <a:r>
              <a:rPr lang="en-US" sz="4000" b="1" dirty="0">
                <a:solidFill>
                  <a:srgbClr val="44BAE7"/>
                </a:solidFill>
                <a:effectLst>
                  <a:outerShdw blurRad="355600" dist="38100" dir="2700000" algn="tl">
                    <a:srgbClr val="000000">
                      <a:alpha val="43137"/>
                    </a:srgbClr>
                  </a:outerShdw>
                </a:effectLst>
                <a:latin typeface="Montserrat" panose="00000500000000000000" pitchFamily="2" charset="0"/>
                <a:ea typeface="Calibri"/>
                <a:cs typeface="Calibri"/>
                <a:sym typeface="Calibri"/>
              </a:rPr>
              <a:t>ineffective</a:t>
            </a:r>
            <a:r>
              <a:rPr lang="en-US" sz="4000" b="1" dirty="0">
                <a:solidFill>
                  <a:prstClr val="white"/>
                </a:solidFill>
                <a:effectLst>
                  <a:outerShdw blurRad="355600" dist="38100" dir="2700000" algn="tl">
                    <a:srgbClr val="000000">
                      <a:alpha val="43137"/>
                    </a:srgbClr>
                  </a:outerShdw>
                </a:effectLst>
                <a:latin typeface="Montserrat" panose="00000500000000000000" pitchFamily="2" charset="0"/>
                <a:ea typeface="Calibri"/>
                <a:cs typeface="Calibri"/>
                <a:sym typeface="Calibri"/>
              </a:rPr>
              <a:t>, the patient’s ED course is often </a:t>
            </a:r>
            <a:r>
              <a:rPr lang="en-US" sz="4000" b="1" dirty="0">
                <a:solidFill>
                  <a:srgbClr val="44BAE7"/>
                </a:solidFill>
                <a:effectLst>
                  <a:outerShdw blurRad="355600" dist="38100" dir="2700000" algn="tl">
                    <a:srgbClr val="000000">
                      <a:alpha val="43137"/>
                    </a:srgbClr>
                  </a:outerShdw>
                </a:effectLst>
                <a:latin typeface="Montserrat" panose="00000500000000000000" pitchFamily="2" charset="0"/>
                <a:ea typeface="Calibri"/>
                <a:cs typeface="Calibri"/>
                <a:sym typeface="Calibri"/>
              </a:rPr>
              <a:t>difficult</a:t>
            </a:r>
            <a:r>
              <a:rPr lang="en-US" sz="4000" b="1" dirty="0">
                <a:solidFill>
                  <a:prstClr val="white"/>
                </a:solidFill>
                <a:effectLst>
                  <a:outerShdw blurRad="355600" dist="38100" dir="2700000" algn="tl">
                    <a:srgbClr val="000000">
                      <a:alpha val="43137"/>
                    </a:srgbClr>
                  </a:outerShdw>
                </a:effectLst>
                <a:latin typeface="Montserrat" panose="00000500000000000000" pitchFamily="2" charset="0"/>
                <a:ea typeface="Calibri"/>
                <a:cs typeface="Calibri"/>
                <a:sym typeface="Calibri"/>
              </a:rPr>
              <a:t> and </a:t>
            </a:r>
            <a:r>
              <a:rPr lang="en-US" sz="4000" b="1" dirty="0">
                <a:solidFill>
                  <a:srgbClr val="44BAE7"/>
                </a:solidFill>
                <a:effectLst>
                  <a:outerShdw blurRad="355600" dist="38100" dir="2700000" algn="tl">
                    <a:srgbClr val="000000">
                      <a:alpha val="43137"/>
                    </a:srgbClr>
                  </a:outerShdw>
                </a:effectLst>
                <a:latin typeface="Montserrat" panose="00000500000000000000" pitchFamily="2" charset="0"/>
                <a:ea typeface="Calibri"/>
                <a:cs typeface="Calibri"/>
                <a:sym typeface="Calibri"/>
              </a:rPr>
              <a:t>protracted</a:t>
            </a:r>
            <a:r>
              <a:rPr lang="en-US" sz="4000" b="1" dirty="0">
                <a:solidFill>
                  <a:schemeClr val="bg1"/>
                </a:solidFill>
                <a:effectLst>
                  <a:outerShdw blurRad="355600" dist="38100" dir="2700000" algn="tl">
                    <a:srgbClr val="000000">
                      <a:alpha val="43137"/>
                    </a:srgbClr>
                  </a:outerShdw>
                </a:effectLst>
                <a:latin typeface="Montserrat" panose="00000500000000000000" pitchFamily="2" charset="0"/>
                <a:ea typeface="Calibri"/>
                <a:cs typeface="Calibri"/>
                <a:sym typeface="Calibri"/>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14" name="Picture 13">
            <a:extLst>
              <a:ext uri="{FF2B5EF4-FFF2-40B4-BE49-F238E27FC236}">
                <a16:creationId xmlns:a16="http://schemas.microsoft.com/office/drawing/2014/main" id="{89E0A945-31A3-431A-948E-0404CACA680F}"/>
              </a:ext>
            </a:extLst>
          </p:cNvPr>
          <p:cNvPicPr>
            <a:picLocks noChangeAspect="1"/>
          </p:cNvPicPr>
          <p:nvPr/>
        </p:nvPicPr>
        <p:blipFill rotWithShape="1">
          <a:blip r:embed="rId3"/>
          <a:srcRect l="1710" t="8210"/>
          <a:stretch/>
        </p:blipFill>
        <p:spPr>
          <a:xfrm>
            <a:off x="0" y="315468"/>
            <a:ext cx="9155641" cy="4828032"/>
          </a:xfrm>
          <a:prstGeom prst="rect">
            <a:avLst/>
          </a:prstGeom>
        </p:spPr>
      </p:pic>
      <p:pic>
        <p:nvPicPr>
          <p:cNvPr id="15" name="Picture 14">
            <a:extLst>
              <a:ext uri="{FF2B5EF4-FFF2-40B4-BE49-F238E27FC236}">
                <a16:creationId xmlns:a16="http://schemas.microsoft.com/office/drawing/2014/main" id="{F1B42620-7B68-4745-8574-99C8D1FF58A1}"/>
              </a:ext>
            </a:extLst>
          </p:cNvPr>
          <p:cNvPicPr>
            <a:picLocks noChangeAspect="1"/>
          </p:cNvPicPr>
          <p:nvPr/>
        </p:nvPicPr>
        <p:blipFill rotWithShape="1">
          <a:blip r:embed="rId3"/>
          <a:srcRect l="1710" t="11305"/>
          <a:stretch/>
        </p:blipFill>
        <p:spPr>
          <a:xfrm>
            <a:off x="0" y="0"/>
            <a:ext cx="9155641" cy="4665248"/>
          </a:xfrm>
          <a:prstGeom prst="rect">
            <a:avLst/>
          </a:prstGeom>
        </p:spPr>
      </p:pic>
      <p:pic>
        <p:nvPicPr>
          <p:cNvPr id="4" name="Picture 3">
            <a:extLst>
              <a:ext uri="{FF2B5EF4-FFF2-40B4-BE49-F238E27FC236}">
                <a16:creationId xmlns:a16="http://schemas.microsoft.com/office/drawing/2014/main" id="{01FAD149-E26E-4416-B1C1-95F9D07E67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10" t="8210"/>
          <a:stretch/>
        </p:blipFill>
        <p:spPr>
          <a:xfrm>
            <a:off x="0" y="-1"/>
            <a:ext cx="8045870" cy="4242817"/>
          </a:xfrm>
          <a:prstGeom prst="rect">
            <a:avLst/>
          </a:prstGeom>
        </p:spPr>
      </p:pic>
      <p:sp>
        <p:nvSpPr>
          <p:cNvPr id="16" name="Rectangle 15">
            <a:extLst>
              <a:ext uri="{FF2B5EF4-FFF2-40B4-BE49-F238E27FC236}">
                <a16:creationId xmlns:a16="http://schemas.microsoft.com/office/drawing/2014/main" id="{E7EB644A-597E-4671-BDA0-ED53B35BA88A}"/>
              </a:ext>
            </a:extLst>
          </p:cNvPr>
          <p:cNvSpPr/>
          <p:nvPr/>
        </p:nvSpPr>
        <p:spPr>
          <a:xfrm>
            <a:off x="11642" y="0"/>
            <a:ext cx="9143999" cy="5143500"/>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Google Shape;286;p32"/>
          <p:cNvSpPr txBox="1">
            <a:spLocks noGrp="1"/>
          </p:cNvSpPr>
          <p:nvPr>
            <p:ph idx="1"/>
          </p:nvPr>
        </p:nvSpPr>
        <p:spPr>
          <a:xfrm>
            <a:off x="3609351" y="747065"/>
            <a:ext cx="5107780" cy="3321843"/>
          </a:xfrm>
          <a:prstGeom prst="rect">
            <a:avLst/>
          </a:prstGeom>
          <a:noFill/>
          <a:ln>
            <a:noFill/>
          </a:ln>
        </p:spPr>
        <p:txBody>
          <a:bodyPr spcFirstLastPara="1" wrap="square" lIns="68569" tIns="34275" rIns="68569" bIns="34275" anchor="ctr" anchorCtr="0">
            <a:noAutofit/>
          </a:bodyPr>
          <a:lstStyle/>
          <a:p>
            <a:pPr marL="114300" indent="0" defTabSz="685800">
              <a:lnSpc>
                <a:spcPct val="85000"/>
              </a:lnSpc>
              <a:buClr>
                <a:srgbClr val="FFFFFF"/>
              </a:buClr>
              <a:buSzPts val="5400"/>
              <a:buNone/>
            </a:pPr>
            <a:r>
              <a:rPr lang="en" sz="3600" b="1" dirty="0">
                <a:solidFill>
                  <a:srgbClr val="FFFFFF"/>
                </a:solidFill>
                <a:latin typeface="Montserrat" panose="00000500000000000000" pitchFamily="2" charset="0"/>
                <a:cs typeface="Calibri"/>
                <a:sym typeface="Times New Roman"/>
              </a:rPr>
              <a:t>Non-opioid treatments do not address </a:t>
            </a:r>
            <a:r>
              <a:rPr lang="en" sz="3600" b="1" dirty="0">
                <a:solidFill>
                  <a:srgbClr val="44BAE7"/>
                </a:solidFill>
                <a:latin typeface="Montserrat" panose="00000500000000000000" pitchFamily="2" charset="0"/>
                <a:cs typeface="Calibri"/>
                <a:sym typeface="Times New Roman"/>
              </a:rPr>
              <a:t>cravings</a:t>
            </a:r>
            <a:r>
              <a:rPr lang="en" sz="3600" b="1" dirty="0">
                <a:solidFill>
                  <a:srgbClr val="FFFFFF"/>
                </a:solidFill>
                <a:latin typeface="Montserrat" panose="00000500000000000000" pitchFamily="2" charset="0"/>
                <a:cs typeface="Calibri"/>
                <a:sym typeface="Times New Roman"/>
              </a:rPr>
              <a:t>, which leaves the patient </a:t>
            </a:r>
            <a:r>
              <a:rPr lang="en" sz="3600" b="1" dirty="0">
                <a:solidFill>
                  <a:srgbClr val="44BAE7"/>
                </a:solidFill>
                <a:latin typeface="Montserrat" panose="00000500000000000000" pitchFamily="2" charset="0"/>
                <a:cs typeface="Calibri"/>
                <a:sym typeface="Times New Roman"/>
              </a:rPr>
              <a:t>much more vulnerable </a:t>
            </a:r>
            <a:r>
              <a:rPr lang="en" sz="3600" b="1" dirty="0">
                <a:solidFill>
                  <a:srgbClr val="FFFFFF"/>
                </a:solidFill>
                <a:latin typeface="Montserrat" panose="00000500000000000000" pitchFamily="2" charset="0"/>
                <a:cs typeface="Calibri"/>
                <a:sym typeface="Times New Roman"/>
              </a:rPr>
              <a:t>to self-treating with street drugs, which are </a:t>
            </a:r>
            <a:r>
              <a:rPr lang="en" sz="3600" b="1" dirty="0">
                <a:solidFill>
                  <a:srgbClr val="44BAE7"/>
                </a:solidFill>
                <a:latin typeface="Montserrat" panose="00000500000000000000" pitchFamily="2" charset="0"/>
                <a:cs typeface="Calibri"/>
                <a:sym typeface="Times New Roman"/>
              </a:rPr>
              <a:t>more lethal</a:t>
            </a:r>
            <a:r>
              <a:rPr lang="en" sz="3600" b="1" dirty="0">
                <a:solidFill>
                  <a:srgbClr val="FFFFFF"/>
                </a:solidFill>
                <a:latin typeface="Montserrat" panose="00000500000000000000" pitchFamily="2" charset="0"/>
                <a:cs typeface="Calibri"/>
                <a:sym typeface="Times New Roman"/>
              </a:rPr>
              <a:t> than ever before.</a:t>
            </a:r>
            <a:endParaRPr sz="3600" b="1" dirty="0">
              <a:solidFill>
                <a:srgbClr val="FFFFFF"/>
              </a:solidFill>
              <a:latin typeface="Montserrat" panose="00000500000000000000" pitchFamily="2" charset="0"/>
              <a:cs typeface="Calibri"/>
            </a:endParaRPr>
          </a:p>
        </p:txBody>
      </p:sp>
      <p:sp>
        <p:nvSpPr>
          <p:cNvPr id="10" name="Slide Number Placeholder 2">
            <a:extLst>
              <a:ext uri="{FF2B5EF4-FFF2-40B4-BE49-F238E27FC236}">
                <a16:creationId xmlns:a16="http://schemas.microsoft.com/office/drawing/2014/main" id="{89CE47BF-5710-440F-A5EF-3C4616866906}"/>
              </a:ext>
            </a:extLst>
          </p:cNvPr>
          <p:cNvSpPr txBox="1">
            <a:spLocks/>
          </p:cNvSpPr>
          <p:nvPr/>
        </p:nvSpPr>
        <p:spPr>
          <a:xfrm>
            <a:off x="8261310" y="4767452"/>
            <a:ext cx="726281" cy="27384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515B61"/>
                </a:solidFill>
                <a:latin typeface="Calibri"/>
                <a:ea typeface="Calibri"/>
                <a:cs typeface="Calibri"/>
                <a:sym typeface="Calibri"/>
              </a:defRPr>
            </a:lvl9pPr>
          </a:lstStyle>
          <a:p>
            <a:pPr defTabSz="685800"/>
            <a:fld id="{00000000-1234-1234-1234-123412341234}" type="slidenum">
              <a:rPr lang="en-US">
                <a:solidFill>
                  <a:srgbClr val="099BAF"/>
                </a:solidFill>
                <a:latin typeface="Montserrat" panose="00000500000000000000" pitchFamily="2" charset="0"/>
              </a:rPr>
              <a:pPr defTabSz="685800"/>
              <a:t>9</a:t>
            </a:fld>
            <a:endParaRPr lang="en-US" dirty="0">
              <a:solidFill>
                <a:srgbClr val="099BAF"/>
              </a:solidFill>
              <a:latin typeface="Montserrat" panose="00000500000000000000" pitchFamily="2"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etrospect">
  <a:themeElements>
    <a:clrScheme name="Custom 5">
      <a:dk1>
        <a:srgbClr val="000000"/>
      </a:dk1>
      <a:lt1>
        <a:srgbClr val="FFFFFF"/>
      </a:lt1>
      <a:dk2>
        <a:srgbClr val="637052"/>
      </a:dk2>
      <a:lt2>
        <a:srgbClr val="CCDDEA"/>
      </a:lt2>
      <a:accent1>
        <a:srgbClr val="4ABDE8"/>
      </a:accent1>
      <a:accent2>
        <a:srgbClr val="0E2144"/>
      </a:accent2>
      <a:accent3>
        <a:srgbClr val="A6D30B"/>
      </a:accent3>
      <a:accent4>
        <a:srgbClr val="515B61"/>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681</TotalTime>
  <Words>4003</Words>
  <Application>Microsoft Office PowerPoint</Application>
  <PresentationFormat>On-screen Show (16:9)</PresentationFormat>
  <Paragraphs>205</Paragraphs>
  <Slides>18</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Arial</vt:lpstr>
      <vt:lpstr>Calibri</vt:lpstr>
      <vt:lpstr>Calibri Light</vt:lpstr>
      <vt:lpstr>Courier New</vt:lpstr>
      <vt:lpstr>Montserrat</vt:lpstr>
      <vt:lpstr>Montserrat Light</vt:lpstr>
      <vt:lpstr>Simple Light</vt:lpstr>
      <vt:lpstr>1_Retrospect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Introduction</dc:title>
  <dc:creator>Lai, Lucinda,M.D.</dc:creator>
  <cp:lastModifiedBy>Tina Urbina</cp:lastModifiedBy>
  <cp:revision>70</cp:revision>
  <dcterms:created xsi:type="dcterms:W3CDTF">2021-01-05T18:09:46Z</dcterms:created>
  <dcterms:modified xsi:type="dcterms:W3CDTF">2021-12-15T22:43:32Z</dcterms:modified>
</cp:coreProperties>
</file>