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  <p:sldMasterId id="2147483751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1" r:id="rId4"/>
    <p:sldId id="270" r:id="rId5"/>
    <p:sldId id="271" r:id="rId6"/>
    <p:sldId id="272" r:id="rId7"/>
    <p:sldId id="268" r:id="rId8"/>
    <p:sldId id="267" r:id="rId9"/>
    <p:sldId id="266" r:id="rId10"/>
    <p:sldId id="269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  <a:srgbClr val="636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17" autoAdjust="0"/>
  </p:normalViewPr>
  <p:slideViewPr>
    <p:cSldViewPr snapToGrid="0" snapToObjects="1">
      <p:cViewPr varScale="1">
        <p:scale>
          <a:sx n="102" d="100"/>
          <a:sy n="102" d="100"/>
        </p:scale>
        <p:origin x="-10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4" Type="http://schemas.openxmlformats.org/officeDocument/2006/relationships/slide" Target="slides/slide9.xml"/><Relationship Id="rId5" Type="http://schemas.openxmlformats.org/officeDocument/2006/relationships/slide" Target="slides/slide10.xml"/><Relationship Id="rId1" Type="http://schemas.openxmlformats.org/officeDocument/2006/relationships/slide" Target="slides/slide1.xml"/><Relationship Id="rId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1/24/16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1/24/16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10167"/>
            <a:ext cx="9144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42139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81010" y="5372665"/>
            <a:ext cx="3392206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44698" y="1734523"/>
            <a:ext cx="7200384" cy="378997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9144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868540" y="1436104"/>
            <a:ext cx="3998889" cy="1591385"/>
          </a:xfrm>
          <a:prstGeom prst="rect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BB0000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388385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137592" y="183038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1400403" y="1830387"/>
            <a:ext cx="6527582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chart/graph/table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9460" y="6356350"/>
            <a:ext cx="21336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8E7B-AF3B-B444-8E74-E549FC814F53}" type="datetimeFigureOut">
              <a:rPr lang="en-US" smtClean="0"/>
              <a:pPr/>
              <a:t>1/24/16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74444"/>
            <a:ext cx="9144000" cy="2962806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600201"/>
            <a:ext cx="6424083" cy="9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4"/>
              <a:ext cx="3284042" cy="47618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8518368" y="635123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>
                <a:solidFill>
                  <a:srgbClr val="636D6E"/>
                </a:solidFill>
              </a:rPr>
              <a:pPr/>
              <a:t>‹#›</a:t>
            </a:fld>
            <a:endParaRPr lang="en-US" sz="1600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69" r:id="rId3"/>
    <p:sldLayoutId id="2147483767" r:id="rId4"/>
    <p:sldLayoutId id="2147483758" r:id="rId5"/>
    <p:sldLayoutId id="2147483768" r:id="rId6"/>
    <p:sldLayoutId id="214748376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>
          <a:xfrm>
            <a:off x="188258" y="3203562"/>
            <a:ext cx="8776447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Successfully Flipping the Classroom for </a:t>
            </a:r>
            <a:r>
              <a:rPr lang="en-US" sz="3600" b="1" i="1" u="sng" dirty="0" smtClean="0"/>
              <a:t>YOUR</a:t>
            </a:r>
            <a:r>
              <a:rPr lang="en-US" sz="3600" dirty="0" smtClean="0"/>
              <a:t> Conference </a:t>
            </a:r>
            <a:endParaRPr lang="en-US" sz="36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88258" y="4567385"/>
            <a:ext cx="8776447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Andrew King, MD, FACEP</a:t>
            </a:r>
          </a:p>
          <a:p>
            <a:r>
              <a:rPr lang="en-US" sz="2000" dirty="0" smtClean="0"/>
              <a:t>Assistant Professor and Assistant Program Director</a:t>
            </a:r>
          </a:p>
          <a:p>
            <a:r>
              <a:rPr lang="en-US" sz="2000" dirty="0" smtClean="0"/>
              <a:t>CORD Adult Learner 560 Session 7 March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4774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2" y="1748882"/>
            <a:ext cx="6616256" cy="4416425"/>
          </a:xfr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329" y="1186934"/>
            <a:ext cx="3053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Detailed </a:t>
            </a:r>
            <a:r>
              <a:rPr lang="en-US" dirty="0" smtClean="0"/>
              <a:t>Handout Available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1078" y="1186934"/>
            <a:ext cx="4505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Questions: andrew.king3@osumc.edu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0149" y="6296818"/>
            <a:ext cx="814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Special Thanks: Sorabh Khandelwal, MD and Sarah Greenberger, MD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18722" y="1748882"/>
            <a:ext cx="354153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Archie Griffin – CFB Only 2x Heisman Trophy Winner</a:t>
            </a:r>
          </a:p>
          <a:p>
            <a:pPr algn="ctr"/>
            <a:r>
              <a:rPr lang="en-US" sz="1600" dirty="0" smtClean="0"/>
              <a:t>Provided Guest Lecture on Leadership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908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136044" y="1828851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0" indent="0" algn="l" defTabSz="457200" rtl="0" eaLnBrk="1" latinLnBrk="0" hangingPunct="1">
              <a:lnSpc>
                <a:spcPts val="3440"/>
              </a:lnSpc>
              <a:spcBef>
                <a:spcPts val="0"/>
              </a:spcBef>
              <a:buFont typeface="Arial"/>
              <a:buNone/>
              <a:defRPr sz="3200" kern="1200">
                <a:solidFill>
                  <a:srgbClr val="BB0000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2920" indent="0" algn="l" defTabSz="457200" rtl="0" eaLnBrk="1" latinLnBrk="0" hangingPunct="1">
              <a:spcBef>
                <a:spcPts val="350"/>
              </a:spcBef>
              <a:buFont typeface="Arial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Traditional Lectures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Literature </a:t>
            </a:r>
            <a:r>
              <a:rPr lang="en-US" sz="2400" dirty="0" smtClean="0"/>
              <a:t>Based “Flipped” Classroom Approach    </a:t>
            </a:r>
          </a:p>
          <a:p>
            <a:pPr lvl="1" algn="ctr"/>
            <a:r>
              <a:rPr lang="en-US" dirty="0" smtClean="0"/>
              <a:t>Self-Directed Learning</a:t>
            </a:r>
          </a:p>
          <a:p>
            <a:pPr lvl="1" algn="ctr"/>
            <a:r>
              <a:rPr lang="en-US" dirty="0" smtClean="0"/>
              <a:t>Small Group Discussions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pic>
        <p:nvPicPr>
          <p:cNvPr id="7" name="Picture Placeholder 6" descr="http://nebula.wsimg.com/obj/MkQ0REM2NDE0RDE2MURGRjY5MkE6ZWNmZDI0OGJlMmQwOTUxODY1YjgyZTc5Y2MxZDMwNGM6Ojo6OjA=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3241"/>
          <a:stretch>
            <a:fillRect/>
          </a:stretch>
        </p:blipFill>
        <p:spPr bwMode="auto">
          <a:xfrm>
            <a:off x="0" y="923925"/>
            <a:ext cx="3884613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88867" y="116900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Adult Learning Problem Identified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338047" y="2488721"/>
            <a:ext cx="484632" cy="978408"/>
          </a:xfrm>
          <a:prstGeom prst="downArrow">
            <a:avLst/>
          </a:prstGeom>
          <a:solidFill>
            <a:srgbClr val="636D6E"/>
          </a:solidFill>
          <a:ln>
            <a:solidFill>
              <a:srgbClr val="636D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86" r="9086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Utilize Medical </a:t>
            </a:r>
            <a:r>
              <a:rPr lang="en-US" sz="2400" dirty="0"/>
              <a:t>E</a:t>
            </a:r>
            <a:r>
              <a:rPr lang="en-US" sz="2400" dirty="0" smtClean="0"/>
              <a:t>ducation </a:t>
            </a:r>
            <a:r>
              <a:rPr lang="en-US" sz="2400" dirty="0"/>
              <a:t>L</a:t>
            </a:r>
            <a:r>
              <a:rPr lang="en-US" sz="2400" dirty="0" smtClean="0"/>
              <a:t>iterature to Convey the Effectiveness of “Flipped” Classroom Approach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Discuss The Ohio State University Approach to the “Flipped” Classroom Model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Describe the Successful Aspects and Challenges of Our Curricular Innovation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8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Resident preference for learning activities that are case/skill based, applied new knowledge, and small groups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Potential for formal assessment and required participation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Why Utilize a “Flipped” Classroom?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451" r="25451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3883850" y="5104336"/>
            <a:ext cx="54105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 E, </a:t>
            </a:r>
            <a:r>
              <a:rPr lang="en-US" dirty="0" err="1"/>
              <a:t>Brainard</a:t>
            </a:r>
            <a:r>
              <a:rPr lang="en-US" dirty="0"/>
              <a:t> A, Larkin G. “Acceptability of the flipped classroom approach for in-house 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in emergency medicine.” </a:t>
            </a:r>
            <a:r>
              <a:rPr lang="en-US" i="1" dirty="0"/>
              <a:t>Emergency Medicine Australasia</a:t>
            </a:r>
            <a:r>
              <a:rPr lang="en-US" dirty="0"/>
              <a:t> (2015) 27: 453-459. </a:t>
            </a:r>
            <a:endParaRPr lang="en-US" dirty="0" smtClean="0"/>
          </a:p>
          <a:p>
            <a:r>
              <a:rPr lang="en-US" dirty="0" err="1" smtClean="0"/>
              <a:t>doi</a:t>
            </a:r>
            <a:r>
              <a:rPr lang="en-US" dirty="0"/>
              <a:t>: 10.1111/1742-6723.12454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9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358" r="635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Individualized learning and ability to incorporate EBM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Time optimization by increasing educator-learner interaction time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Accountability and assessment opportunities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Why Utilize a “Flipped” Classroom?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79391" y="58946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Moffett J. “Twelve tips for “flipping” the classroom.” </a:t>
            </a:r>
            <a:r>
              <a:rPr lang="en-US" i="1" dirty="0"/>
              <a:t>Medical Teacher</a:t>
            </a:r>
            <a:r>
              <a:rPr lang="en-US" dirty="0"/>
              <a:t> 37:4 331-336. </a:t>
            </a:r>
            <a:r>
              <a:rPr lang="en-US" dirty="0" err="1"/>
              <a:t>doi</a:t>
            </a:r>
            <a:r>
              <a:rPr lang="en-US" dirty="0"/>
              <a:t>: 10.3109/0142159X.2014.943710</a:t>
            </a:r>
          </a:p>
        </p:txBody>
      </p:sp>
    </p:spTree>
    <p:extLst>
      <p:ext uri="{BB962C8B-B14F-4D97-AF65-F5344CB8AC3E}">
        <p14:creationId xmlns:p14="http://schemas.microsoft.com/office/powerpoint/2010/main" val="305611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0794" y="2008094"/>
            <a:ext cx="1600200" cy="3537398"/>
          </a:xfrm>
          <a:prstGeom prst="rect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Self Directed Exercise (“Priming”)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Pathophysiology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Clinical Presentation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Diagnosis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Management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1-2 Remaining Questions (After reviewing material)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Reviewed by Faculty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9401" y="2980762"/>
            <a:ext cx="1371600" cy="1071282"/>
          </a:xfrm>
          <a:prstGeom prst="rect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M/M </a:t>
            </a:r>
            <a:r>
              <a:rPr lang="en-US" sz="1100" dirty="0" smtClean="0">
                <a:effectLst/>
                <a:ea typeface="Calibri"/>
                <a:cs typeface="Times New Roman"/>
              </a:rPr>
              <a:t>Utilizing Cognitive Autopsy or </a:t>
            </a:r>
            <a:r>
              <a:rPr lang="en-US" sz="1100" dirty="0">
                <a:effectLst/>
                <a:ea typeface="Calibri"/>
                <a:cs typeface="Times New Roman"/>
              </a:rPr>
              <a:t>“Rapid-Fire” Case Review</a:t>
            </a:r>
          </a:p>
        </p:txBody>
      </p:sp>
      <p:sp>
        <p:nvSpPr>
          <p:cNvPr id="11" name="Oval 10"/>
          <p:cNvSpPr/>
          <p:nvPr/>
        </p:nvSpPr>
        <p:spPr>
          <a:xfrm>
            <a:off x="4696908" y="1309313"/>
            <a:ext cx="1252818" cy="1221441"/>
          </a:xfrm>
          <a:prstGeom prst="ellipse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ea typeface="Calibri"/>
                <a:cs typeface="Times New Roman"/>
              </a:rPr>
              <a:t>Small </a:t>
            </a:r>
            <a:r>
              <a:rPr lang="en-US" sz="1100" dirty="0">
                <a:effectLst/>
                <a:ea typeface="Calibri"/>
                <a:cs typeface="Times New Roman"/>
              </a:rPr>
              <a:t>Group Session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2" name="Oval 11"/>
          <p:cNvSpPr/>
          <p:nvPr/>
        </p:nvSpPr>
        <p:spPr>
          <a:xfrm>
            <a:off x="4723802" y="2830603"/>
            <a:ext cx="1225924" cy="1221441"/>
          </a:xfrm>
          <a:prstGeom prst="ellipse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ea typeface="Calibri"/>
                <a:cs typeface="Times New Roman"/>
              </a:rPr>
              <a:t>Small </a:t>
            </a:r>
            <a:r>
              <a:rPr lang="en-US" sz="1100" dirty="0">
                <a:effectLst/>
                <a:ea typeface="Calibri"/>
                <a:cs typeface="Times New Roman"/>
              </a:rPr>
              <a:t>Group Session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Oval 12"/>
          <p:cNvSpPr/>
          <p:nvPr/>
        </p:nvSpPr>
        <p:spPr>
          <a:xfrm>
            <a:off x="4696908" y="4428564"/>
            <a:ext cx="1243853" cy="1221441"/>
          </a:xfrm>
          <a:prstGeom prst="ellipse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ea typeface="Calibri"/>
                <a:cs typeface="Times New Roman"/>
              </a:rPr>
              <a:t>Simulation </a:t>
            </a:r>
            <a:r>
              <a:rPr lang="en-US" sz="1100" dirty="0">
                <a:effectLst/>
                <a:ea typeface="Calibri"/>
                <a:cs typeface="Times New Roman"/>
              </a:rPr>
              <a:t>and Procedure or EBM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3517" y="2953866"/>
            <a:ext cx="1371600" cy="1104900"/>
          </a:xfrm>
          <a:prstGeom prst="rect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Completion of Quiz and Development of Independent Learning Plan (ILP)</a:t>
            </a:r>
          </a:p>
        </p:txBody>
      </p:sp>
      <p:sp>
        <p:nvSpPr>
          <p:cNvPr id="15" name="Double Brace 14"/>
          <p:cNvSpPr/>
          <p:nvPr/>
        </p:nvSpPr>
        <p:spPr>
          <a:xfrm>
            <a:off x="4443954" y="5994400"/>
            <a:ext cx="1785620" cy="361950"/>
          </a:xfrm>
          <a:prstGeom prst="bracePair">
            <a:avLst/>
          </a:prstGeom>
          <a:ln>
            <a:solidFill>
              <a:srgbClr val="636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45 min, revolving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6171931" y="1677717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83824" y="1309313"/>
            <a:ext cx="1371600" cy="1071282"/>
          </a:xfrm>
          <a:prstGeom prst="rect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ea typeface="Calibri"/>
                <a:cs typeface="Times New Roman"/>
              </a:rPr>
              <a:t>Case Based Discussions and Clinical Controversies</a:t>
            </a:r>
            <a:endParaRPr lang="en-US" sz="1100" dirty="0">
              <a:effectLst/>
              <a:ea typeface="Calibri"/>
              <a:cs typeface="Times New Roman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100214" y="4753533"/>
            <a:ext cx="978408" cy="484632"/>
          </a:xfrm>
          <a:prstGeom prst="rightArrow">
            <a:avLst/>
          </a:prstGeom>
          <a:solidFill>
            <a:srgbClr val="BB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7283824" y="4503643"/>
            <a:ext cx="1371600" cy="1071282"/>
          </a:xfrm>
          <a:prstGeom prst="rect">
            <a:avLst/>
          </a:prstGeom>
          <a:solidFill>
            <a:srgbClr val="636D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ea typeface="Calibri"/>
                <a:cs typeface="Times New Roman"/>
              </a:rPr>
              <a:t>Assessments of Procedure Skills and Difficult to Assess Milestones</a:t>
            </a:r>
            <a:endParaRPr lang="en-US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02440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4086176" y="1113211"/>
            <a:ext cx="4701503" cy="4525963"/>
          </a:xfrm>
        </p:spPr>
        <p:txBody>
          <a:bodyPr/>
          <a:lstStyle/>
          <a:p>
            <a:pPr algn="ctr"/>
            <a:r>
              <a:rPr lang="en-US" sz="2400" dirty="0" smtClean="0"/>
              <a:t>Frequent Simulation Sessions</a:t>
            </a:r>
          </a:p>
          <a:p>
            <a:endParaRPr lang="en-US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Assess Milestones Routinely Identified as Difficult to Assess</a:t>
            </a:r>
            <a:endParaRPr lang="en-US" sz="2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Emergency Stabilization (PC1) Level 3 – evaluates the validity of a DNR order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Professional Values (PROF1) Level 3 and 4 – alternative care plans (level 3) and ethical issues in complicated and challenging clinical settings (level 4)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Patient Safety (SBP1) Level 4 – leads team reflection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Patent Centered Communication (ICS1) Level 4 – flexible communication strategies to resolve specific ED challenges such as delivering bad news and drug seeking behavior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pic>
        <p:nvPicPr>
          <p:cNvPr id="2050" name="Picture 2" descr="https://s-media-cache-ak0.pinimg.com/736x/94/96/3e/94963ec0784972716ad4b7a4ee145115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9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6194612" y="1718741"/>
            <a:ext cx="484632" cy="808077"/>
          </a:xfrm>
          <a:prstGeom prst="downArrow">
            <a:avLst/>
          </a:prstGeom>
          <a:solidFill>
            <a:srgbClr val="636D6E"/>
          </a:solidFill>
          <a:ln>
            <a:solidFill>
              <a:srgbClr val="636D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4137592" y="1689070"/>
            <a:ext cx="4701503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Overwhelmingly Positive </a:t>
            </a:r>
            <a:r>
              <a:rPr lang="en-US" sz="2000" dirty="0" smtClean="0"/>
              <a:t>Feedback and Increased Resident Involvement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Department Dedicated to Resident Education and </a:t>
            </a:r>
            <a:r>
              <a:rPr lang="en-US" sz="2000" u="sng" dirty="0" smtClean="0"/>
              <a:t>Our</a:t>
            </a:r>
            <a:r>
              <a:rPr lang="en-US" sz="2000" dirty="0" smtClean="0"/>
              <a:t> </a:t>
            </a:r>
            <a:r>
              <a:rPr lang="en-US" sz="2000" dirty="0" smtClean="0"/>
              <a:t>Innovation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Remains Dynamic to Further Improve </a:t>
            </a:r>
            <a:r>
              <a:rPr lang="en-US" sz="2000" dirty="0" smtClean="0"/>
              <a:t>Design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Organization, Scheduling, and Accountability Maintained by Program Coordinator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ASPECTS OF OUR SUCCESS</a:t>
            </a:r>
            <a:endParaRPr lang="en-US" dirty="0"/>
          </a:p>
        </p:txBody>
      </p:sp>
      <p:pic>
        <p:nvPicPr>
          <p:cNvPr id="3074" name="Picture 2" descr="https://pbs.twimg.com/profile_images/559045700110262272/78EYxdsm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172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5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Complacency and “if it isn’t broke then don’t fix it mentality”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GME Faculty/Residents Skeptical and Resistant to Increased Workload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Scheduling and Organization 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CORD 560 Adult Learners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CHALLENGES EXPERIENCED</a:t>
            </a:r>
            <a:endParaRPr lang="en-US" dirty="0"/>
          </a:p>
        </p:txBody>
      </p:sp>
      <p:pic>
        <p:nvPicPr>
          <p:cNvPr id="4100" name="Picture 4" descr="http://www.buckeye50.com/Pictures/Cheer/Brutus_999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r="200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9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589</TotalTime>
  <Words>530</Words>
  <Application>Microsoft Macintosh PowerPoint</Application>
  <PresentationFormat>On-screen Show (4:3)</PresentationFormat>
  <Paragraphs>87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2_Title Slide</vt:lpstr>
      <vt:lpstr>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Jacquie Aberegg</dc:creator>
  <cp:lastModifiedBy>Andrew King</cp:lastModifiedBy>
  <cp:revision>36</cp:revision>
  <cp:lastPrinted>2013-08-13T14:25:08Z</cp:lastPrinted>
  <dcterms:created xsi:type="dcterms:W3CDTF">2013-05-24T18:55:25Z</dcterms:created>
  <dcterms:modified xsi:type="dcterms:W3CDTF">2016-01-25T01:35:38Z</dcterms:modified>
</cp:coreProperties>
</file>